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40"/>
  </p:notesMasterIdLst>
  <p:handoutMasterIdLst>
    <p:handoutMasterId r:id="rId41"/>
  </p:handoutMasterIdLst>
  <p:sldIdLst>
    <p:sldId id="314" r:id="rId5"/>
    <p:sldId id="316" r:id="rId6"/>
    <p:sldId id="315" r:id="rId7"/>
    <p:sldId id="317" r:id="rId8"/>
    <p:sldId id="326" r:id="rId9"/>
    <p:sldId id="319" r:id="rId10"/>
    <p:sldId id="327" r:id="rId11"/>
    <p:sldId id="328" r:id="rId12"/>
    <p:sldId id="330" r:id="rId13"/>
    <p:sldId id="331" r:id="rId14"/>
    <p:sldId id="329" r:id="rId15"/>
    <p:sldId id="332" r:id="rId16"/>
    <p:sldId id="333" r:id="rId17"/>
    <p:sldId id="334" r:id="rId18"/>
    <p:sldId id="335" r:id="rId19"/>
    <p:sldId id="336" r:id="rId20"/>
    <p:sldId id="337" r:id="rId21"/>
    <p:sldId id="338" r:id="rId22"/>
    <p:sldId id="339" r:id="rId23"/>
    <p:sldId id="340" r:id="rId24"/>
    <p:sldId id="344" r:id="rId25"/>
    <p:sldId id="342" r:id="rId26"/>
    <p:sldId id="343" r:id="rId27"/>
    <p:sldId id="341" r:id="rId28"/>
    <p:sldId id="345" r:id="rId29"/>
    <p:sldId id="346" r:id="rId30"/>
    <p:sldId id="347" r:id="rId31"/>
    <p:sldId id="348" r:id="rId32"/>
    <p:sldId id="349" r:id="rId33"/>
    <p:sldId id="350" r:id="rId34"/>
    <p:sldId id="351" r:id="rId35"/>
    <p:sldId id="352" r:id="rId36"/>
    <p:sldId id="353" r:id="rId37"/>
    <p:sldId id="354" r:id="rId38"/>
    <p:sldId id="322" r:id="rId3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47">
          <p15:clr>
            <a:srgbClr val="A4A3A4"/>
          </p15:clr>
        </p15:guide>
        <p15:guide id="2" pos="395">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69696"/>
    <a:srgbClr val="9E9A95"/>
    <a:srgbClr val="382E25"/>
    <a:srgbClr val="C17945"/>
    <a:srgbClr val="31526A"/>
    <a:srgbClr val="690304"/>
    <a:srgbClr val="252626"/>
    <a:srgbClr val="A6A6A6"/>
    <a:srgbClr val="C6BFBB"/>
    <a:srgbClr val="EDEB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1" autoAdjust="0"/>
    <p:restoredTop sz="94637" autoAdjust="0"/>
  </p:normalViewPr>
  <p:slideViewPr>
    <p:cSldViewPr snapToGrid="0" snapToObjects="1">
      <p:cViewPr varScale="1">
        <p:scale>
          <a:sx n="79" d="100"/>
          <a:sy n="79" d="100"/>
        </p:scale>
        <p:origin x="774" y="96"/>
      </p:cViewPr>
      <p:guideLst>
        <p:guide orient="horz" pos="4247"/>
        <p:guide pos="3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132" d="100"/>
          <a:sy n="132" d="100"/>
        </p:scale>
        <p:origin x="-5920"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87859BD-4604-2843-976C-9F2DEE3C79DB}" type="datetimeFigureOut">
              <a:rPr lang="en-US" smtClean="0"/>
              <a:t>11/14/2016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EB64456-6A4C-DF40-836A-7ED7CB7228F1}" type="slidenum">
              <a:rPr lang="en-US" smtClean="0"/>
              <a:t>‹#›</a:t>
            </a:fld>
            <a:endParaRPr lang="en-US"/>
          </a:p>
        </p:txBody>
      </p:sp>
    </p:spTree>
    <p:extLst>
      <p:ext uri="{BB962C8B-B14F-4D97-AF65-F5344CB8AC3E}">
        <p14:creationId xmlns:p14="http://schemas.microsoft.com/office/powerpoint/2010/main" val="2632783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E108F45-8DB7-E449-85E4-EC04F96DF3AA}" type="datetimeFigureOut">
              <a:rPr lang="en-US" smtClean="0"/>
              <a:t>11/14/2016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706D261-4ACC-5E49-97C5-9D8FD2D9A3AF}" type="slidenum">
              <a:rPr lang="en-US" smtClean="0"/>
              <a:t>‹#›</a:t>
            </a:fld>
            <a:endParaRPr lang="en-US"/>
          </a:p>
        </p:txBody>
      </p:sp>
    </p:spTree>
    <p:extLst>
      <p:ext uri="{BB962C8B-B14F-4D97-AF65-F5344CB8AC3E}">
        <p14:creationId xmlns:p14="http://schemas.microsoft.com/office/powerpoint/2010/main" val="19473455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you will see a radio button beside</a:t>
            </a:r>
            <a:r>
              <a:rPr lang="en-US" baseline="0" dirty="0" smtClean="0"/>
              <a:t> each option instead of a check box. This indicates you may only make one selection. With check boxes, you may make multiple selections. There may be a limit to the number of selections; however, IUIE will not inform you of the limit until you run the report.</a:t>
            </a:r>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4</a:t>
            </a:fld>
            <a:endParaRPr lang="en-US"/>
          </a:p>
        </p:txBody>
      </p:sp>
    </p:spTree>
    <p:extLst>
      <p:ext uri="{BB962C8B-B14F-4D97-AF65-F5344CB8AC3E}">
        <p14:creationId xmlns:p14="http://schemas.microsoft.com/office/powerpoint/2010/main" val="3336085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a:t>
            </a:r>
            <a:r>
              <a:rPr lang="en-US" baseline="0" dirty="0" smtClean="0"/>
              <a:t> use either Upload table. DSS1PRD is the production environment. This is the option you want to use for “Instance Name”. </a:t>
            </a:r>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15</a:t>
            </a:fld>
            <a:endParaRPr lang="en-US"/>
          </a:p>
        </p:txBody>
      </p:sp>
    </p:spTree>
    <p:extLst>
      <p:ext uri="{BB962C8B-B14F-4D97-AF65-F5344CB8AC3E}">
        <p14:creationId xmlns:p14="http://schemas.microsoft.com/office/powerpoint/2010/main" val="3336085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Name will be</a:t>
            </a:r>
            <a:r>
              <a:rPr lang="en-US" baseline="0" dirty="0" smtClean="0"/>
              <a:t> the technical name of your table. The only part you name is the part in the box. The rest is populated by IUIE.</a:t>
            </a:r>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16</a:t>
            </a:fld>
            <a:endParaRPr lang="en-US"/>
          </a:p>
        </p:txBody>
      </p:sp>
    </p:spTree>
    <p:extLst>
      <p:ext uri="{BB962C8B-B14F-4D97-AF65-F5344CB8AC3E}">
        <p14:creationId xmlns:p14="http://schemas.microsoft.com/office/powerpoint/2010/main" val="3336085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don’t change</a:t>
            </a:r>
            <a:r>
              <a:rPr lang="en-US" baseline="0" dirty="0" smtClean="0"/>
              <a:t> the “Name” because I find it easier to refer to “Col1” in the SQL than to remember what I named it.</a:t>
            </a:r>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17</a:t>
            </a:fld>
            <a:endParaRPr lang="en-US"/>
          </a:p>
        </p:txBody>
      </p:sp>
    </p:spTree>
    <p:extLst>
      <p:ext uri="{BB962C8B-B14F-4D97-AF65-F5344CB8AC3E}">
        <p14:creationId xmlns:p14="http://schemas.microsoft.com/office/powerpoint/2010/main" val="3336085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or may not need to add additional</a:t>
            </a:r>
            <a:r>
              <a:rPr lang="en-US" baseline="0" dirty="0" smtClean="0"/>
              <a:t> parameters. For this example, we did not as we looked up specific students. However, there may be situations where you upload a list to a table to use as criteria, and you have additional parameters. </a:t>
            </a:r>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18</a:t>
            </a:fld>
            <a:endParaRPr lang="en-US"/>
          </a:p>
        </p:txBody>
      </p:sp>
    </p:spTree>
    <p:extLst>
      <p:ext uri="{BB962C8B-B14F-4D97-AF65-F5344CB8AC3E}">
        <p14:creationId xmlns:p14="http://schemas.microsoft.com/office/powerpoint/2010/main" val="3336085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a:t>
            </a:r>
            <a:r>
              <a:rPr lang="en-US" baseline="0" dirty="0" smtClean="0"/>
              <a:t> </a:t>
            </a:r>
            <a:r>
              <a:rPr lang="en-US" baseline="0" dirty="0" err="1" smtClean="0"/>
              <a:t>Appls</a:t>
            </a:r>
            <a:r>
              <a:rPr lang="en-US" baseline="0" dirty="0" smtClean="0"/>
              <a:t> – Current Rows All Applications report found in the ‘</a:t>
            </a:r>
            <a:r>
              <a:rPr lang="en-US" baseline="0" dirty="0" err="1" smtClean="0"/>
              <a:t>Univ</a:t>
            </a:r>
            <a:r>
              <a:rPr lang="en-US" baseline="0" dirty="0" smtClean="0"/>
              <a:t> Grad School for Departments’ &gt;&gt; ‘(SIS) Application/Admission Reports 4172/4175/4178’  Shared Folders. Once you save the report, the Output Title will change to the title you gave the report.</a:t>
            </a:r>
          </a:p>
        </p:txBody>
      </p:sp>
      <p:sp>
        <p:nvSpPr>
          <p:cNvPr id="4" name="Slide Number Placeholder 3"/>
          <p:cNvSpPr>
            <a:spLocks noGrp="1"/>
          </p:cNvSpPr>
          <p:nvPr>
            <p:ph type="sldNum" sz="quarter" idx="10"/>
          </p:nvPr>
        </p:nvSpPr>
        <p:spPr/>
        <p:txBody>
          <a:bodyPr/>
          <a:lstStyle/>
          <a:p>
            <a:fld id="{9706D261-4ACC-5E49-97C5-9D8FD2D9A3AF}" type="slidenum">
              <a:rPr lang="en-US" smtClean="0"/>
              <a:t>20</a:t>
            </a:fld>
            <a:endParaRPr lang="en-US"/>
          </a:p>
        </p:txBody>
      </p:sp>
    </p:spTree>
    <p:extLst>
      <p:ext uri="{BB962C8B-B14F-4D97-AF65-F5344CB8AC3E}">
        <p14:creationId xmlns:p14="http://schemas.microsoft.com/office/powerpoint/2010/main" val="3336085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 in mind that IUIE updates each</a:t>
            </a:r>
            <a:r>
              <a:rPr lang="en-US" baseline="0" dirty="0" smtClean="0"/>
              <a:t> day’s transaction every night. So, for example, if you want to include the applications that came in on the 1</a:t>
            </a:r>
            <a:r>
              <a:rPr lang="en-US" baseline="30000" dirty="0" smtClean="0"/>
              <a:t>st</a:t>
            </a:r>
            <a:r>
              <a:rPr lang="en-US" baseline="0" dirty="0" smtClean="0"/>
              <a:t> of the month, you would want to wait to run the report on the 2</a:t>
            </a:r>
            <a:r>
              <a:rPr lang="en-US" baseline="30000" dirty="0" smtClean="0"/>
              <a:t>nd</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21</a:t>
            </a:fld>
            <a:endParaRPr lang="en-US"/>
          </a:p>
        </p:txBody>
      </p:sp>
    </p:spTree>
    <p:extLst>
      <p:ext uri="{BB962C8B-B14F-4D97-AF65-F5344CB8AC3E}">
        <p14:creationId xmlns:p14="http://schemas.microsoft.com/office/powerpoint/2010/main" val="3336085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an image of a completed pivot table that shows the number of applications for each academic group by term for which they applied. The Academic Groups can be further broken down by Academic Program Description to show the number of applications to each program. The plus sign next to the name of each Academic Group indicates </a:t>
            </a:r>
          </a:p>
        </p:txBody>
      </p:sp>
      <p:sp>
        <p:nvSpPr>
          <p:cNvPr id="4" name="Slide Number Placeholder 3"/>
          <p:cNvSpPr>
            <a:spLocks noGrp="1"/>
          </p:cNvSpPr>
          <p:nvPr>
            <p:ph type="sldNum" sz="quarter" idx="10"/>
          </p:nvPr>
        </p:nvSpPr>
        <p:spPr/>
        <p:txBody>
          <a:bodyPr/>
          <a:lstStyle/>
          <a:p>
            <a:fld id="{9706D261-4ACC-5E49-97C5-9D8FD2D9A3AF}" type="slidenum">
              <a:rPr lang="en-US" smtClean="0"/>
              <a:t>23</a:t>
            </a:fld>
            <a:endParaRPr lang="en-US"/>
          </a:p>
        </p:txBody>
      </p:sp>
    </p:spTree>
    <p:extLst>
      <p:ext uri="{BB962C8B-B14F-4D97-AF65-F5344CB8AC3E}">
        <p14:creationId xmlns:p14="http://schemas.microsoft.com/office/powerpoint/2010/main" val="3336085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24</a:t>
            </a:fld>
            <a:endParaRPr lang="en-US"/>
          </a:p>
        </p:txBody>
      </p:sp>
    </p:spTree>
    <p:extLst>
      <p:ext uri="{BB962C8B-B14F-4D97-AF65-F5344CB8AC3E}">
        <p14:creationId xmlns:p14="http://schemas.microsoft.com/office/powerpoint/2010/main" val="3336085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place multiple</a:t>
            </a:r>
            <a:r>
              <a:rPr lang="en-US" baseline="0" dirty="0" smtClean="0"/>
              <a:t> pivot tables in one worksheet to create a dashboard of information. When placing multiple pivot tables on one sheet, you will need to allow room in between pivot tables for expanding options on each pivot table. Dashboard layout can take some playing around with to get an optimal result, but the end result is well worth it, as the data is more easily accessible for the users.</a:t>
            </a:r>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25</a:t>
            </a:fld>
            <a:endParaRPr lang="en-US"/>
          </a:p>
        </p:txBody>
      </p:sp>
    </p:spTree>
    <p:extLst>
      <p:ext uri="{BB962C8B-B14F-4D97-AF65-F5344CB8AC3E}">
        <p14:creationId xmlns:p14="http://schemas.microsoft.com/office/powerpoint/2010/main" val="3336085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PivotTable Field</a:t>
            </a:r>
            <a:r>
              <a:rPr lang="en-US" baseline="0" dirty="0" smtClean="0"/>
              <a:t> List will normally be located on the far right of the screen. The window can be moved as needed. If the Field List does not appear, there is a button to open the window under Pivot Table Tools&gt;&gt;Options&gt;&gt;Field List.</a:t>
            </a:r>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26</a:t>
            </a:fld>
            <a:endParaRPr lang="en-US"/>
          </a:p>
        </p:txBody>
      </p:sp>
    </p:spTree>
    <p:extLst>
      <p:ext uri="{BB962C8B-B14F-4D97-AF65-F5344CB8AC3E}">
        <p14:creationId xmlns:p14="http://schemas.microsoft.com/office/powerpoint/2010/main" val="3336085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use GR% in Academic Group Code to limit it to Graduate School programs.</a:t>
            </a:r>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5</a:t>
            </a:fld>
            <a:endParaRPr lang="en-US"/>
          </a:p>
        </p:txBody>
      </p:sp>
    </p:spTree>
    <p:extLst>
      <p:ext uri="{BB962C8B-B14F-4D97-AF65-F5344CB8AC3E}">
        <p14:creationId xmlns:p14="http://schemas.microsoft.com/office/powerpoint/2010/main" val="3336085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65887">
              <a:defRPr/>
            </a:pPr>
            <a:r>
              <a:rPr lang="en-US" sz="1600" dirty="0"/>
              <a:t>Since the Values consist of the “meat’ of the pivot table, I prefer to start building the table there. You can list multiple fields in Values to aggregate multiple items.</a:t>
            </a:r>
          </a:p>
          <a:p>
            <a:pPr marL="0" lvl="1" defTabSz="465887">
              <a:defRPr/>
            </a:pPr>
            <a:endParaRPr lang="en-US" sz="1600" dirty="0"/>
          </a:p>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27</a:t>
            </a:fld>
            <a:endParaRPr lang="en-US"/>
          </a:p>
        </p:txBody>
      </p:sp>
    </p:spTree>
    <p:extLst>
      <p:ext uri="{BB962C8B-B14F-4D97-AF65-F5344CB8AC3E}">
        <p14:creationId xmlns:p14="http://schemas.microsoft.com/office/powerpoint/2010/main" val="3336085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65887">
              <a:defRPr/>
            </a:pPr>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28</a:t>
            </a:fld>
            <a:endParaRPr lang="en-US"/>
          </a:p>
        </p:txBody>
      </p:sp>
    </p:spTree>
    <p:extLst>
      <p:ext uri="{BB962C8B-B14F-4D97-AF65-F5344CB8AC3E}">
        <p14:creationId xmlns:p14="http://schemas.microsoft.com/office/powerpoint/2010/main" val="3336085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65887">
              <a:defRPr/>
            </a:pPr>
            <a:r>
              <a:rPr lang="en-US" dirty="0" smtClean="0"/>
              <a:t>The</a:t>
            </a:r>
            <a:r>
              <a:rPr lang="en-US" baseline="0" dirty="0" smtClean="0"/>
              <a:t> order of fields in each section can be switched by dragging and dropping them within the box.</a:t>
            </a:r>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29</a:t>
            </a:fld>
            <a:endParaRPr lang="en-US"/>
          </a:p>
        </p:txBody>
      </p:sp>
    </p:spTree>
    <p:extLst>
      <p:ext uri="{BB962C8B-B14F-4D97-AF65-F5344CB8AC3E}">
        <p14:creationId xmlns:p14="http://schemas.microsoft.com/office/powerpoint/2010/main" val="3336085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65887">
              <a:defRPr/>
            </a:pPr>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30</a:t>
            </a:fld>
            <a:endParaRPr lang="en-US"/>
          </a:p>
        </p:txBody>
      </p:sp>
    </p:spTree>
    <p:extLst>
      <p:ext uri="{BB962C8B-B14F-4D97-AF65-F5344CB8AC3E}">
        <p14:creationId xmlns:p14="http://schemas.microsoft.com/office/powerpoint/2010/main" val="3336085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65887">
              <a:defRPr/>
            </a:pPr>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31</a:t>
            </a:fld>
            <a:endParaRPr lang="en-US"/>
          </a:p>
        </p:txBody>
      </p:sp>
    </p:spTree>
    <p:extLst>
      <p:ext uri="{BB962C8B-B14F-4D97-AF65-F5344CB8AC3E}">
        <p14:creationId xmlns:p14="http://schemas.microsoft.com/office/powerpoint/2010/main" val="3336085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all reports in IUIE offer</a:t>
            </a:r>
            <a:r>
              <a:rPr lang="en-US" baseline="0" dirty="0" smtClean="0"/>
              <a:t> the “Advanced” option.</a:t>
            </a:r>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7</a:t>
            </a:fld>
            <a:endParaRPr lang="en-US"/>
          </a:p>
        </p:txBody>
      </p:sp>
    </p:spTree>
    <p:extLst>
      <p:ext uri="{BB962C8B-B14F-4D97-AF65-F5344CB8AC3E}">
        <p14:creationId xmlns:p14="http://schemas.microsoft.com/office/powerpoint/2010/main" val="3336085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8</a:t>
            </a:fld>
            <a:endParaRPr lang="en-US"/>
          </a:p>
        </p:txBody>
      </p:sp>
    </p:spTree>
    <p:extLst>
      <p:ext uri="{BB962C8B-B14F-4D97-AF65-F5344CB8AC3E}">
        <p14:creationId xmlns:p14="http://schemas.microsoft.com/office/powerpoint/2010/main" val="3336085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9</a:t>
            </a:fld>
            <a:endParaRPr lang="en-US"/>
          </a:p>
        </p:txBody>
      </p:sp>
    </p:spTree>
    <p:extLst>
      <p:ext uri="{BB962C8B-B14F-4D97-AF65-F5344CB8AC3E}">
        <p14:creationId xmlns:p14="http://schemas.microsoft.com/office/powerpoint/2010/main" val="3336085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codes that are considered URM are 2=Black/African American, 3=Hispanic/Latino, 5=Native American, 7=Pacific Islander and 8=Two or more Races. </a:t>
            </a:r>
            <a:endParaRPr lang="en-US" dirty="0"/>
          </a:p>
          <a:p>
            <a:pPr defTabSz="465887">
              <a:defRPr/>
            </a:pPr>
            <a:r>
              <a:rPr lang="en-US" altLang="en-US" dirty="0"/>
              <a:t>Make sure to enclose any series of IF statement with parentheses to prevent the last IF statement from being executed on its own.  If in doubt, enclose your entire SQL statement with parenthesis.    </a:t>
            </a:r>
          </a:p>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10</a:t>
            </a:fld>
            <a:endParaRPr lang="en-US"/>
          </a:p>
        </p:txBody>
      </p:sp>
    </p:spTree>
    <p:extLst>
      <p:ext uri="{BB962C8B-B14F-4D97-AF65-F5344CB8AC3E}">
        <p14:creationId xmlns:p14="http://schemas.microsoft.com/office/powerpoint/2010/main" val="3336085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Above SQL statement will pull</a:t>
            </a:r>
            <a:r>
              <a:rPr lang="en-US" baseline="0" dirty="0" smtClean="0"/>
              <a:t> students who meet those specific ethnic code criteria.  Can only add additional criteria for fields that are available in the “Select Columns to Include” section OR the above Parameter section.</a:t>
            </a:r>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11</a:t>
            </a:fld>
            <a:endParaRPr lang="en-US"/>
          </a:p>
        </p:txBody>
      </p:sp>
    </p:spTree>
    <p:extLst>
      <p:ext uri="{BB962C8B-B14F-4D97-AF65-F5344CB8AC3E}">
        <p14:creationId xmlns:p14="http://schemas.microsoft.com/office/powerpoint/2010/main" val="3336085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13</a:t>
            </a:fld>
            <a:endParaRPr lang="en-US"/>
          </a:p>
        </p:txBody>
      </p:sp>
    </p:spTree>
    <p:extLst>
      <p:ext uri="{BB962C8B-B14F-4D97-AF65-F5344CB8AC3E}">
        <p14:creationId xmlns:p14="http://schemas.microsoft.com/office/powerpoint/2010/main" val="3336085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also use Notepad to</a:t>
            </a:r>
            <a:r>
              <a:rPr lang="en-US" baseline="0" dirty="0" smtClean="0"/>
              <a:t> create the list. Those automatically save as a text file.</a:t>
            </a:r>
            <a:endParaRPr lang="en-US" dirty="0"/>
          </a:p>
        </p:txBody>
      </p:sp>
      <p:sp>
        <p:nvSpPr>
          <p:cNvPr id="4" name="Slide Number Placeholder 3"/>
          <p:cNvSpPr>
            <a:spLocks noGrp="1"/>
          </p:cNvSpPr>
          <p:nvPr>
            <p:ph type="sldNum" sz="quarter" idx="10"/>
          </p:nvPr>
        </p:nvSpPr>
        <p:spPr/>
        <p:txBody>
          <a:bodyPr/>
          <a:lstStyle/>
          <a:p>
            <a:fld id="{9706D261-4ACC-5E49-97C5-9D8FD2D9A3AF}" type="slidenum">
              <a:rPr lang="en-US" smtClean="0"/>
              <a:t>14</a:t>
            </a:fld>
            <a:endParaRPr lang="en-US"/>
          </a:p>
        </p:txBody>
      </p:sp>
    </p:spTree>
    <p:extLst>
      <p:ext uri="{BB962C8B-B14F-4D97-AF65-F5344CB8AC3E}">
        <p14:creationId xmlns:p14="http://schemas.microsoft.com/office/powerpoint/2010/main" val="3336085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502904" y="3688697"/>
            <a:ext cx="7942596" cy="1485992"/>
          </a:xfrm>
        </p:spPr>
        <p:txBody>
          <a:bodyPr anchor="ctr">
            <a:normAutofit/>
          </a:bodyPr>
          <a:lstStyle>
            <a:lvl1pPr>
              <a:lnSpc>
                <a:spcPct val="90000"/>
              </a:lnSpc>
              <a:defRPr sz="4400" b="1" i="0" spc="0" baseline="0">
                <a:solidFill>
                  <a:schemeClr val="bg1"/>
                </a:solidFill>
                <a:latin typeface="Arial"/>
                <a:cs typeface="Arial"/>
              </a:defRPr>
            </a:lvl1pPr>
          </a:lstStyle>
          <a:p>
            <a:r>
              <a:rPr lang="en-US" dirty="0" smtClean="0"/>
              <a:t>Unnecessarily extra long title of presentation</a:t>
            </a:r>
            <a:endParaRPr lang="en-US" dirty="0"/>
          </a:p>
        </p:txBody>
      </p:sp>
      <p:sp>
        <p:nvSpPr>
          <p:cNvPr id="11" name="Text Placeholder 19"/>
          <p:cNvSpPr>
            <a:spLocks noGrp="1"/>
          </p:cNvSpPr>
          <p:nvPr userDrawn="1">
            <p:ph type="body" sz="quarter" idx="10" hasCustomPrompt="1"/>
          </p:nvPr>
        </p:nvSpPr>
        <p:spPr>
          <a:xfrm>
            <a:off x="530694" y="6279762"/>
            <a:ext cx="7734222" cy="370205"/>
          </a:xfrm>
        </p:spPr>
        <p:txBody>
          <a:bodyPr anchor="ctr">
            <a:noAutofit/>
          </a:bodyPr>
          <a:lstStyle>
            <a:lvl1pPr marL="0" indent="0">
              <a:buNone/>
              <a:defRPr sz="1100" b="1" spc="80" baseline="0">
                <a:solidFill>
                  <a:srgbClr val="A6A6A6"/>
                </a:solidFill>
                <a:latin typeface="Arial"/>
                <a:cs typeface="Arial"/>
              </a:defRPr>
            </a:lvl1pPr>
          </a:lstStyle>
          <a:p>
            <a:pPr lvl="0"/>
            <a:r>
              <a:rPr lang="en-US" dirty="0" smtClean="0"/>
              <a:t>INDIANA UNIVERSITY BLOOMINGTON</a:t>
            </a:r>
            <a:endParaRPr lang="en-US" dirty="0"/>
          </a:p>
        </p:txBody>
      </p:sp>
      <p:sp>
        <p:nvSpPr>
          <p:cNvPr id="9" name="Text Placeholder 19"/>
          <p:cNvSpPr>
            <a:spLocks noGrp="1"/>
          </p:cNvSpPr>
          <p:nvPr>
            <p:ph type="body" sz="quarter" idx="11" hasCustomPrompt="1"/>
          </p:nvPr>
        </p:nvSpPr>
        <p:spPr>
          <a:xfrm>
            <a:off x="530694" y="3301283"/>
            <a:ext cx="7914806" cy="336549"/>
          </a:xfrm>
        </p:spPr>
        <p:txBody>
          <a:bodyPr anchor="ctr">
            <a:noAutofit/>
          </a:bodyPr>
          <a:lstStyle>
            <a:lvl1pPr marL="0" indent="0">
              <a:buNone/>
              <a:defRPr sz="1800" b="0" spc="0" baseline="0">
                <a:solidFill>
                  <a:srgbClr val="A6A6A6"/>
                </a:solidFill>
                <a:latin typeface="Arial"/>
                <a:cs typeface="Arial"/>
              </a:defRPr>
            </a:lvl1pPr>
          </a:lstStyle>
          <a:p>
            <a:pPr lvl="0"/>
            <a:r>
              <a:rPr lang="en-US" dirty="0" smtClean="0"/>
              <a:t>SUBHEAD OR NAME OF SCHOOL, DEPARTMENT, OR UNIT</a:t>
            </a:r>
            <a:endParaRPr lang="en-US" dirty="0"/>
          </a:p>
        </p:txBody>
      </p:sp>
      <p:grpSp>
        <p:nvGrpSpPr>
          <p:cNvPr id="13" name="Group 12"/>
          <p:cNvGrpSpPr/>
          <p:nvPr userDrawn="1"/>
        </p:nvGrpSpPr>
        <p:grpSpPr>
          <a:xfrm>
            <a:off x="621014" y="-72571"/>
            <a:ext cx="950609" cy="2766507"/>
            <a:chOff x="633305" y="-72571"/>
            <a:chExt cx="950609" cy="2766507"/>
          </a:xfrm>
        </p:grpSpPr>
        <p:sp>
          <p:nvSpPr>
            <p:cNvPr id="6" name="Rectangle 5"/>
            <p:cNvSpPr/>
            <p:nvPr userDrawn="1"/>
          </p:nvSpPr>
          <p:spPr>
            <a:xfrm>
              <a:off x="633305" y="-72571"/>
              <a:ext cx="950609" cy="276650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trident.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8009" y="1730375"/>
              <a:ext cx="634481" cy="800730"/>
            </a:xfrm>
            <a:prstGeom prst="rect">
              <a:avLst/>
            </a:prstGeom>
          </p:spPr>
        </p:pic>
      </p:grpSp>
    </p:spTree>
    <p:extLst>
      <p:ext uri="{BB962C8B-B14F-4D97-AF65-F5344CB8AC3E}">
        <p14:creationId xmlns:p14="http://schemas.microsoft.com/office/powerpoint/2010/main" val="1256653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60B13"/>
        </a:solidFill>
        <a:effectLst/>
      </p:bgPr>
    </p:bg>
    <p:spTree>
      <p:nvGrpSpPr>
        <p:cNvPr id="1" name=""/>
        <p:cNvGrpSpPr/>
        <p:nvPr/>
      </p:nvGrpSpPr>
      <p:grpSpPr>
        <a:xfrm>
          <a:off x="0" y="0"/>
          <a:ext cx="0" cy="0"/>
          <a:chOff x="0" y="0"/>
          <a:chExt cx="0" cy="0"/>
        </a:xfrm>
      </p:grpSpPr>
      <p:sp>
        <p:nvSpPr>
          <p:cNvPr id="2" name="TextBox 1"/>
          <p:cNvSpPr txBox="1"/>
          <p:nvPr userDrawn="1"/>
        </p:nvSpPr>
        <p:spPr>
          <a:xfrm>
            <a:off x="1378689" y="3187345"/>
            <a:ext cx="184666" cy="369332"/>
          </a:xfrm>
          <a:prstGeom prst="rect">
            <a:avLst/>
          </a:prstGeom>
          <a:noFill/>
        </p:spPr>
        <p:txBody>
          <a:bodyPr wrap="none" rtlCol="0">
            <a:spAutoFit/>
          </a:bodyPr>
          <a:lstStyle/>
          <a:p>
            <a:endParaRPr lang="en-US" dirty="0"/>
          </a:p>
        </p:txBody>
      </p:sp>
      <p:sp>
        <p:nvSpPr>
          <p:cNvPr id="10" name="TextBox 9"/>
          <p:cNvSpPr txBox="1"/>
          <p:nvPr userDrawn="1"/>
        </p:nvSpPr>
        <p:spPr>
          <a:xfrm>
            <a:off x="1378689" y="3187345"/>
            <a:ext cx="184666" cy="369332"/>
          </a:xfrm>
          <a:prstGeom prst="rect">
            <a:avLst/>
          </a:prstGeom>
          <a:noFill/>
        </p:spPr>
        <p:txBody>
          <a:bodyPr wrap="none" rtlCol="0">
            <a:spAutoFit/>
          </a:bodyPr>
          <a:lstStyle/>
          <a:p>
            <a:endParaRPr lang="en-US" dirty="0"/>
          </a:p>
        </p:txBody>
      </p:sp>
      <p:sp>
        <p:nvSpPr>
          <p:cNvPr id="11" name="TextBox 10"/>
          <p:cNvSpPr txBox="1"/>
          <p:nvPr userDrawn="1"/>
        </p:nvSpPr>
        <p:spPr>
          <a:xfrm>
            <a:off x="1378689" y="3187345"/>
            <a:ext cx="184666" cy="369332"/>
          </a:xfrm>
          <a:prstGeom prst="rect">
            <a:avLst/>
          </a:prstGeom>
          <a:noFill/>
        </p:spPr>
        <p:txBody>
          <a:bodyPr wrap="none" rtlCol="0">
            <a:spAutoFit/>
          </a:bodyPr>
          <a:lstStyle/>
          <a:p>
            <a:endParaRPr lang="en-US" dirty="0"/>
          </a:p>
        </p:txBody>
      </p:sp>
      <p:sp>
        <p:nvSpPr>
          <p:cNvPr id="14" name="Title 13"/>
          <p:cNvSpPr>
            <a:spLocks noGrp="1"/>
          </p:cNvSpPr>
          <p:nvPr>
            <p:ph type="title" hasCustomPrompt="1"/>
          </p:nvPr>
        </p:nvSpPr>
        <p:spPr>
          <a:xfrm>
            <a:off x="506694" y="3416048"/>
            <a:ext cx="6802482" cy="494412"/>
          </a:xfrm>
        </p:spPr>
        <p:txBody>
          <a:bodyPr anchor="ctr">
            <a:noAutofit/>
          </a:bodyPr>
          <a:lstStyle>
            <a:lvl1pPr>
              <a:defRPr sz="4400" b="1" i="0" spc="0" baseline="0">
                <a:solidFill>
                  <a:srgbClr val="FFFFFF"/>
                </a:solidFill>
                <a:latin typeface="Arial"/>
                <a:cs typeface="Arial"/>
              </a:defRPr>
            </a:lvl1pPr>
          </a:lstStyle>
          <a:p>
            <a:r>
              <a:rPr lang="en-US" dirty="0" smtClean="0"/>
              <a:t>Section Heading</a:t>
            </a:r>
            <a:endParaRPr lang="en-US" dirty="0"/>
          </a:p>
        </p:txBody>
      </p:sp>
      <p:sp>
        <p:nvSpPr>
          <p:cNvPr id="20" name="Text Placeholder 19"/>
          <p:cNvSpPr>
            <a:spLocks noGrp="1"/>
          </p:cNvSpPr>
          <p:nvPr>
            <p:ph type="body" sz="quarter" idx="10" hasCustomPrompt="1"/>
          </p:nvPr>
        </p:nvSpPr>
        <p:spPr>
          <a:xfrm>
            <a:off x="526131" y="2945804"/>
            <a:ext cx="3700462" cy="336549"/>
          </a:xfrm>
        </p:spPr>
        <p:txBody>
          <a:bodyPr anchor="ctr">
            <a:noAutofit/>
          </a:bodyPr>
          <a:lstStyle>
            <a:lvl1pPr marL="0" indent="0">
              <a:buNone/>
              <a:defRPr sz="1600" b="1" i="0" spc="50" baseline="0">
                <a:solidFill>
                  <a:srgbClr val="A6A6A6"/>
                </a:solidFill>
                <a:latin typeface="Arial"/>
                <a:cs typeface="Arial"/>
              </a:defRPr>
            </a:lvl1pPr>
          </a:lstStyle>
          <a:p>
            <a:pPr lvl="0"/>
            <a:r>
              <a:rPr lang="en-US" dirty="0" smtClean="0"/>
              <a:t>SECTION NUMBER OR SUBTITLE</a:t>
            </a:r>
            <a:endParaRPr lang="en-US" dirty="0"/>
          </a:p>
        </p:txBody>
      </p:sp>
      <p:sp>
        <p:nvSpPr>
          <p:cNvPr id="4" name="Rectangle 3"/>
          <p:cNvSpPr/>
          <p:nvPr userDrawn="1"/>
        </p:nvSpPr>
        <p:spPr>
          <a:xfrm>
            <a:off x="0" y="2829379"/>
            <a:ext cx="148614" cy="119924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854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0027" y="1012095"/>
            <a:ext cx="8004391" cy="638906"/>
          </a:xfrm>
        </p:spPr>
        <p:txBody>
          <a:bodyPr>
            <a:normAutofit/>
          </a:bodyPr>
          <a:lstStyle>
            <a:lvl1pPr>
              <a:defRPr sz="3200" b="1" i="0" cap="none" spc="0">
                <a:solidFill>
                  <a:srgbClr val="404041"/>
                </a:solidFill>
                <a:latin typeface="Arial"/>
                <a:cs typeface="Arial"/>
              </a:defRPr>
            </a:lvl1pPr>
          </a:lstStyle>
          <a:p>
            <a:r>
              <a:rPr lang="en-US" dirty="0" smtClean="0"/>
              <a:t>Click to edit master title style</a:t>
            </a:r>
            <a:endParaRPr lang="en-US" dirty="0"/>
          </a:p>
        </p:txBody>
      </p:sp>
      <p:sp>
        <p:nvSpPr>
          <p:cNvPr id="5" name="Rectangle 4"/>
          <p:cNvSpPr/>
          <p:nvPr userDrawn="1"/>
        </p:nvSpPr>
        <p:spPr>
          <a:xfrm>
            <a:off x="0" y="1073417"/>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19"/>
          <p:cNvSpPr>
            <a:spLocks noGrp="1"/>
          </p:cNvSpPr>
          <p:nvPr>
            <p:ph type="body" sz="quarter" idx="10" hasCustomPrompt="1"/>
          </p:nvPr>
        </p:nvSpPr>
        <p:spPr>
          <a:xfrm>
            <a:off x="5190706" y="237250"/>
            <a:ext cx="3700462" cy="336549"/>
          </a:xfrm>
        </p:spPr>
        <p:txBody>
          <a:bodyPr>
            <a:noAutofit/>
          </a:bodyPr>
          <a:lstStyle>
            <a:lvl1pPr marL="0" indent="0" algn="r">
              <a:buNone/>
              <a:defRPr sz="1100" b="0" i="0" spc="0" baseline="0">
                <a:solidFill>
                  <a:srgbClr val="A6A6A6"/>
                </a:solidFill>
                <a:latin typeface="Arial"/>
                <a:cs typeface="Arial"/>
              </a:defRPr>
            </a:lvl1pPr>
          </a:lstStyle>
          <a:p>
            <a:pPr lvl="0"/>
            <a:r>
              <a:rPr lang="en-US" dirty="0" smtClean="0"/>
              <a:t>SECTION TITLE OR SUBTITLE</a:t>
            </a:r>
            <a:endParaRPr lang="en-US" dirty="0"/>
          </a:p>
        </p:txBody>
      </p:sp>
      <p:sp>
        <p:nvSpPr>
          <p:cNvPr id="4" name="TextBox 3"/>
          <p:cNvSpPr txBox="1"/>
          <p:nvPr userDrawn="1"/>
        </p:nvSpPr>
        <p:spPr>
          <a:xfrm>
            <a:off x="3556000" y="4721412"/>
            <a:ext cx="184666" cy="369332"/>
          </a:xfrm>
          <a:prstGeom prst="rect">
            <a:avLst/>
          </a:prstGeom>
          <a:noFill/>
        </p:spPr>
        <p:txBody>
          <a:bodyPr wrap="none" rtlCol="0">
            <a:spAutoFit/>
          </a:bodyPr>
          <a:lstStyle/>
          <a:p>
            <a:endParaRPr lang="en-US" dirty="0"/>
          </a:p>
        </p:txBody>
      </p:sp>
      <p:sp>
        <p:nvSpPr>
          <p:cNvPr id="7" name="Text Placeholder 2"/>
          <p:cNvSpPr>
            <a:spLocks noGrp="1"/>
          </p:cNvSpPr>
          <p:nvPr>
            <p:ph idx="1" hasCustomPrompt="1"/>
          </p:nvPr>
        </p:nvSpPr>
        <p:spPr>
          <a:xfrm>
            <a:off x="518824" y="1976198"/>
            <a:ext cx="8015594" cy="4119802"/>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a:solidFill>
                  <a:srgbClr val="404041"/>
                </a:solidFill>
                <a:latin typeface="Arial"/>
                <a:cs typeface="Arial"/>
              </a:defRPr>
            </a:lvl1pPr>
            <a:lvl2pPr>
              <a:lnSpc>
                <a:spcPct val="100000"/>
              </a:lnSpc>
              <a:defRPr sz="1600">
                <a:solidFill>
                  <a:srgbClr val="404041"/>
                </a:solidFill>
                <a:latin typeface="Arial"/>
                <a:cs typeface="Arial"/>
              </a:defRPr>
            </a:lvl2pPr>
            <a:lvl3pPr>
              <a:lnSpc>
                <a:spcPct val="100000"/>
              </a:lnSpc>
              <a:defRPr sz="1600">
                <a:solidFill>
                  <a:srgbClr val="404041"/>
                </a:solidFill>
                <a:latin typeface="Arial"/>
                <a:cs typeface="Arial"/>
              </a:defRPr>
            </a:lvl3pPr>
            <a:lvl4pPr>
              <a:lnSpc>
                <a:spcPct val="100000"/>
              </a:lnSpc>
              <a:defRPr sz="1600">
                <a:solidFill>
                  <a:srgbClr val="404041"/>
                </a:solidFill>
                <a:latin typeface="Arial"/>
                <a:cs typeface="Arial"/>
              </a:defRPr>
            </a:lvl4pPr>
            <a:lvl5pPr>
              <a:lnSpc>
                <a:spcPct val="100000"/>
              </a:lnSpc>
              <a:defRPr sz="1600">
                <a:solidFill>
                  <a:srgbClr val="404041"/>
                </a:solidFill>
                <a:latin typeface="Arial"/>
                <a:cs typeface="Arial"/>
              </a:defRPr>
            </a:lvl5pPr>
          </a:lstStyle>
          <a:p>
            <a:pPr lvl="0"/>
            <a:r>
              <a:rPr lang="en-US" dirty="0" smtClean="0"/>
              <a:t>Click to edit master subtitle style</a:t>
            </a:r>
            <a:endParaRPr lang="en-US" dirty="0"/>
          </a:p>
        </p:txBody>
      </p:sp>
      <p:grpSp>
        <p:nvGrpSpPr>
          <p:cNvPr id="23" name="Group 22"/>
          <p:cNvGrpSpPr/>
          <p:nvPr userDrawn="1"/>
        </p:nvGrpSpPr>
        <p:grpSpPr>
          <a:xfrm>
            <a:off x="-30788" y="6336171"/>
            <a:ext cx="9228667" cy="528963"/>
            <a:chOff x="-30788" y="4661517"/>
            <a:chExt cx="9228667" cy="528963"/>
          </a:xfrm>
        </p:grpSpPr>
        <p:sp>
          <p:nvSpPr>
            <p:cNvPr id="24" name="Rectangle 23"/>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7" name="TextBox 26"/>
            <p:cNvSpPr txBox="1"/>
            <p:nvPr userDrawn="1"/>
          </p:nvSpPr>
          <p:spPr>
            <a:xfrm>
              <a:off x="1030972" y="4823737"/>
              <a:ext cx="3613600" cy="230832"/>
            </a:xfrm>
            <a:prstGeom prst="rect">
              <a:avLst/>
            </a:prstGeom>
            <a:noFill/>
          </p:spPr>
          <p:txBody>
            <a:bodyPr wrap="square" rtlCol="0" anchor="ctr">
              <a:spAutoFit/>
            </a:bodyPr>
            <a:lstStyle/>
            <a:p>
              <a:r>
                <a:rPr lang="en-US" sz="900" dirty="0" smtClean="0">
                  <a:solidFill>
                    <a:srgbClr val="FFFFFF"/>
                  </a:solidFill>
                </a:rPr>
                <a:t>INDIANA UNIVERSITY BLOOMINGTON</a:t>
              </a:r>
              <a:endParaRPr lang="en-US" sz="900" dirty="0">
                <a:solidFill>
                  <a:srgbClr val="FFFFFF"/>
                </a:solidFill>
              </a:endParaRPr>
            </a:p>
          </p:txBody>
        </p:sp>
      </p:grpSp>
    </p:spTree>
    <p:extLst>
      <p:ext uri="{BB962C8B-B14F-4D97-AF65-F5344CB8AC3E}">
        <p14:creationId xmlns:p14="http://schemas.microsoft.com/office/powerpoint/2010/main" val="368206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 whit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25304" y="619181"/>
            <a:ext cx="4560579" cy="1039091"/>
          </a:xfrm>
          <a:prstGeom prst="rect">
            <a:avLst/>
          </a:prstGeom>
        </p:spPr>
        <p:txBody>
          <a:bodyPr vert="horz" lIns="91440" tIns="45720" rIns="91440" bIns="45720" rtlCol="0" anchor="ctr">
            <a:noAutofit/>
          </a:bodyPr>
          <a:lstStyle>
            <a:lvl1pPr>
              <a:defRPr sz="3200" b="1" i="0" spc="0">
                <a:solidFill>
                  <a:srgbClr val="404041"/>
                </a:solidFill>
                <a:latin typeface="Arial"/>
                <a:cs typeface="Arial"/>
              </a:defRPr>
            </a:lvl1pPr>
          </a:lstStyle>
          <a:p>
            <a:r>
              <a:rPr lang="en-US" dirty="0" smtClean="0"/>
              <a:t>Click to edit master title style</a:t>
            </a:r>
            <a:endParaRPr lang="en-US" dirty="0"/>
          </a:p>
        </p:txBody>
      </p:sp>
      <p:sp>
        <p:nvSpPr>
          <p:cNvPr id="8" name="Text Placeholder 2"/>
          <p:cNvSpPr>
            <a:spLocks noGrp="1"/>
          </p:cNvSpPr>
          <p:nvPr>
            <p:ph idx="1"/>
          </p:nvPr>
        </p:nvSpPr>
        <p:spPr>
          <a:xfrm>
            <a:off x="525304" y="1922839"/>
            <a:ext cx="4560579" cy="4169990"/>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rgbClr val="404041"/>
                </a:solidFill>
                <a:latin typeface="Arial"/>
                <a:cs typeface="Arial"/>
              </a:defRPr>
            </a:lvl1pPr>
            <a:lvl2pPr marL="742950" indent="-285750">
              <a:lnSpc>
                <a:spcPct val="100000"/>
              </a:lnSpc>
              <a:buFont typeface="Arial"/>
              <a:buChar char="•"/>
              <a:defRPr sz="1800">
                <a:solidFill>
                  <a:srgbClr val="404041"/>
                </a:solidFill>
                <a:latin typeface="Arial"/>
                <a:cs typeface="Arial"/>
              </a:defRPr>
            </a:lvl2pPr>
            <a:lvl3pPr marL="1143000" indent="-228600">
              <a:lnSpc>
                <a:spcPct val="100000"/>
              </a:lnSpc>
              <a:buFont typeface="Arial"/>
              <a:buChar char="•"/>
              <a:defRPr sz="1800">
                <a:solidFill>
                  <a:srgbClr val="404041"/>
                </a:solidFill>
                <a:latin typeface="Arial"/>
                <a:cs typeface="Arial"/>
              </a:defRPr>
            </a:lvl3pPr>
            <a:lvl4pPr marL="1600200" indent="-228600">
              <a:lnSpc>
                <a:spcPct val="100000"/>
              </a:lnSpc>
              <a:buFont typeface="Arial"/>
              <a:buChar char="•"/>
              <a:defRPr sz="1800">
                <a:solidFill>
                  <a:srgbClr val="404041"/>
                </a:solidFill>
                <a:latin typeface="Arial"/>
                <a:cs typeface="Arial"/>
              </a:defRPr>
            </a:lvl4pPr>
            <a:lvl5pPr marL="2057400" indent="-228600">
              <a:lnSpc>
                <a:spcPct val="100000"/>
              </a:lnSpc>
              <a:buFont typeface="Arial"/>
              <a:buChar char="•"/>
              <a:defRPr sz="1800">
                <a:solidFill>
                  <a:srgbClr val="404041"/>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9"/>
          <p:cNvSpPr>
            <a:spLocks noGrp="1"/>
          </p:cNvSpPr>
          <p:nvPr>
            <p:ph type="pic" sz="quarter" idx="10"/>
          </p:nvPr>
        </p:nvSpPr>
        <p:spPr>
          <a:xfrm>
            <a:off x="5573059" y="0"/>
            <a:ext cx="3570941" cy="6858000"/>
          </a:xfrm>
        </p:spPr>
        <p:txBody>
          <a:bodyPr/>
          <a:lstStyle/>
          <a:p>
            <a:r>
              <a:rPr lang="en-US" smtClean="0"/>
              <a:t>Click icon to add picture</a:t>
            </a:r>
            <a:endParaRPr lang="en-US"/>
          </a:p>
        </p:txBody>
      </p:sp>
      <p:sp>
        <p:nvSpPr>
          <p:cNvPr id="17" name="Rectangle 16"/>
          <p:cNvSpPr/>
          <p:nvPr userDrawn="1"/>
        </p:nvSpPr>
        <p:spPr>
          <a:xfrm>
            <a:off x="0" y="649066"/>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635303" y="6336171"/>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6401517"/>
            <a:ext cx="258207" cy="327725"/>
          </a:xfrm>
          <a:prstGeom prst="rect">
            <a:avLst/>
          </a:prstGeom>
        </p:spPr>
      </p:pic>
    </p:spTree>
    <p:extLst>
      <p:ext uri="{BB962C8B-B14F-4D97-AF65-F5344CB8AC3E}">
        <p14:creationId xmlns:p14="http://schemas.microsoft.com/office/powerpoint/2010/main" val="32203822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only: black">
    <p:bg>
      <p:bgPr>
        <a:solidFill>
          <a:schemeClr val="tx1">
            <a:lumMod val="85000"/>
            <a:lumOff val="15000"/>
          </a:schemeClr>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30788" y="6336171"/>
            <a:ext cx="9228667" cy="528963"/>
            <a:chOff x="-30788" y="4661517"/>
            <a:chExt cx="9228667" cy="528963"/>
          </a:xfrm>
        </p:grpSpPr>
        <p:sp>
          <p:nvSpPr>
            <p:cNvPr id="24" name="Rectangle 23"/>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7" name="TextBox 26"/>
            <p:cNvSpPr txBox="1"/>
            <p:nvPr userDrawn="1"/>
          </p:nvSpPr>
          <p:spPr>
            <a:xfrm>
              <a:off x="1030972" y="4823737"/>
              <a:ext cx="3613600" cy="230832"/>
            </a:xfrm>
            <a:prstGeom prst="rect">
              <a:avLst/>
            </a:prstGeom>
            <a:noFill/>
          </p:spPr>
          <p:txBody>
            <a:bodyPr wrap="square"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solidFill>
                    <a:srgbClr val="FFFFFF"/>
                  </a:solidFill>
                </a:rPr>
                <a:t>INDIANA UNIVERSITY BLOOMINGTON</a:t>
              </a:r>
            </a:p>
          </p:txBody>
        </p:sp>
      </p:grpSp>
      <p:sp>
        <p:nvSpPr>
          <p:cNvPr id="28" name="Title 1"/>
          <p:cNvSpPr>
            <a:spLocks noGrp="1"/>
          </p:cNvSpPr>
          <p:nvPr>
            <p:ph type="ctrTitle" hasCustomPrompt="1"/>
          </p:nvPr>
        </p:nvSpPr>
        <p:spPr>
          <a:xfrm>
            <a:off x="530027" y="1012095"/>
            <a:ext cx="8004391" cy="638906"/>
          </a:xfrm>
        </p:spPr>
        <p:txBody>
          <a:bodyPr>
            <a:normAutofit/>
          </a:bodyPr>
          <a:lstStyle>
            <a:lvl1pPr>
              <a:defRPr sz="3200" b="1" i="0" cap="none" spc="0">
                <a:solidFill>
                  <a:schemeClr val="bg1"/>
                </a:solidFill>
                <a:latin typeface="Arial"/>
                <a:cs typeface="Arial"/>
              </a:defRPr>
            </a:lvl1pPr>
          </a:lstStyle>
          <a:p>
            <a:r>
              <a:rPr lang="en-US" dirty="0" smtClean="0"/>
              <a:t>Click to edit master title style</a:t>
            </a:r>
            <a:endParaRPr lang="en-US" dirty="0"/>
          </a:p>
        </p:txBody>
      </p:sp>
      <p:sp>
        <p:nvSpPr>
          <p:cNvPr id="29" name="Rectangle 28"/>
          <p:cNvSpPr/>
          <p:nvPr userDrawn="1"/>
        </p:nvSpPr>
        <p:spPr>
          <a:xfrm>
            <a:off x="0" y="1073417"/>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 Placeholder 2"/>
          <p:cNvSpPr>
            <a:spLocks noGrp="1"/>
          </p:cNvSpPr>
          <p:nvPr>
            <p:ph idx="1" hasCustomPrompt="1"/>
          </p:nvPr>
        </p:nvSpPr>
        <p:spPr>
          <a:xfrm>
            <a:off x="518824" y="1976198"/>
            <a:ext cx="8015594" cy="4119802"/>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a:solidFill>
                  <a:srgbClr val="FFFFFF"/>
                </a:solidFill>
                <a:latin typeface="Arial"/>
                <a:cs typeface="Arial"/>
              </a:defRPr>
            </a:lvl1pPr>
            <a:lvl2pPr>
              <a:lnSpc>
                <a:spcPct val="100000"/>
              </a:lnSpc>
              <a:defRPr sz="1600">
                <a:solidFill>
                  <a:srgbClr val="404041"/>
                </a:solidFill>
                <a:latin typeface="Arial"/>
                <a:cs typeface="Arial"/>
              </a:defRPr>
            </a:lvl2pPr>
            <a:lvl3pPr>
              <a:lnSpc>
                <a:spcPct val="100000"/>
              </a:lnSpc>
              <a:defRPr sz="1600">
                <a:solidFill>
                  <a:srgbClr val="404041"/>
                </a:solidFill>
                <a:latin typeface="Arial"/>
                <a:cs typeface="Arial"/>
              </a:defRPr>
            </a:lvl3pPr>
            <a:lvl4pPr>
              <a:lnSpc>
                <a:spcPct val="100000"/>
              </a:lnSpc>
              <a:defRPr sz="1600">
                <a:solidFill>
                  <a:srgbClr val="404041"/>
                </a:solidFill>
                <a:latin typeface="Arial"/>
                <a:cs typeface="Arial"/>
              </a:defRPr>
            </a:lvl4pPr>
            <a:lvl5pPr>
              <a:lnSpc>
                <a:spcPct val="100000"/>
              </a:lnSpc>
              <a:defRPr sz="1600">
                <a:solidFill>
                  <a:srgbClr val="404041"/>
                </a:solidFill>
                <a:latin typeface="Arial"/>
                <a:cs typeface="Arial"/>
              </a:defRPr>
            </a:lvl5pPr>
          </a:lstStyle>
          <a:p>
            <a:pPr lvl="0"/>
            <a:r>
              <a:rPr lang="en-US" dirty="0" smtClean="0"/>
              <a:t>Click to edit master subtitle style</a:t>
            </a:r>
            <a:endParaRPr lang="en-US" dirty="0"/>
          </a:p>
        </p:txBody>
      </p:sp>
      <p:sp>
        <p:nvSpPr>
          <p:cNvPr id="32" name="Text Placeholder 19"/>
          <p:cNvSpPr>
            <a:spLocks noGrp="1"/>
          </p:cNvSpPr>
          <p:nvPr>
            <p:ph type="body" sz="quarter" idx="10" hasCustomPrompt="1"/>
          </p:nvPr>
        </p:nvSpPr>
        <p:spPr>
          <a:xfrm>
            <a:off x="5190706" y="237250"/>
            <a:ext cx="3700462" cy="336549"/>
          </a:xfrm>
        </p:spPr>
        <p:txBody>
          <a:bodyPr>
            <a:noAutofit/>
          </a:bodyPr>
          <a:lstStyle>
            <a:lvl1pPr marL="0" indent="0" algn="r">
              <a:buNone/>
              <a:defRPr sz="1100" b="0" i="0" spc="0" baseline="0">
                <a:solidFill>
                  <a:srgbClr val="A6A6A6"/>
                </a:solidFill>
                <a:latin typeface="Arial"/>
                <a:cs typeface="Arial"/>
              </a:defRPr>
            </a:lvl1pPr>
          </a:lstStyle>
          <a:p>
            <a:pPr lvl="0"/>
            <a:r>
              <a:rPr lang="en-US" dirty="0" smtClean="0"/>
              <a:t>SECTION TITLE OR SUBTITLE</a:t>
            </a:r>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hoto: black">
    <p:bg>
      <p:bgPr>
        <a:solidFill>
          <a:srgbClr val="252626"/>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5564910" y="0"/>
            <a:ext cx="3570941" cy="6858000"/>
          </a:xfrm>
        </p:spPr>
        <p:txBody>
          <a:bodyPr/>
          <a:lstStyle/>
          <a:p>
            <a:r>
              <a:rPr lang="en-US" smtClean="0"/>
              <a:t>Click icon to add picture</a:t>
            </a:r>
            <a:endParaRPr lang="en-US" dirty="0"/>
          </a:p>
        </p:txBody>
      </p:sp>
      <p:sp>
        <p:nvSpPr>
          <p:cNvPr id="13" name="Rectangle 12"/>
          <p:cNvSpPr/>
          <p:nvPr userDrawn="1"/>
        </p:nvSpPr>
        <p:spPr>
          <a:xfrm>
            <a:off x="-15847" y="649066"/>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635303" y="6336171"/>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6401517"/>
            <a:ext cx="258207" cy="327725"/>
          </a:xfrm>
          <a:prstGeom prst="rect">
            <a:avLst/>
          </a:prstGeom>
        </p:spPr>
      </p:pic>
      <p:sp>
        <p:nvSpPr>
          <p:cNvPr id="19" name="Title Placeholder 1"/>
          <p:cNvSpPr>
            <a:spLocks noGrp="1"/>
          </p:cNvSpPr>
          <p:nvPr>
            <p:ph type="title" hasCustomPrompt="1"/>
          </p:nvPr>
        </p:nvSpPr>
        <p:spPr>
          <a:xfrm>
            <a:off x="525304" y="619181"/>
            <a:ext cx="4560579" cy="1039091"/>
          </a:xfrm>
          <a:prstGeom prst="rect">
            <a:avLst/>
          </a:prstGeom>
        </p:spPr>
        <p:txBody>
          <a:bodyPr vert="horz" lIns="91440" tIns="45720" rIns="91440" bIns="45720" rtlCol="0" anchor="ctr">
            <a:noAutofit/>
          </a:bodyPr>
          <a:lstStyle>
            <a:lvl1pPr>
              <a:defRPr sz="3200" b="1" i="0" spc="0">
                <a:solidFill>
                  <a:srgbClr val="FFFFFF"/>
                </a:solidFill>
                <a:latin typeface="Arial"/>
                <a:cs typeface="Arial"/>
              </a:defRPr>
            </a:lvl1pPr>
          </a:lstStyle>
          <a:p>
            <a:r>
              <a:rPr lang="en-US" dirty="0" smtClean="0"/>
              <a:t>Click to edit master title style</a:t>
            </a:r>
            <a:endParaRPr lang="en-US" dirty="0"/>
          </a:p>
        </p:txBody>
      </p:sp>
      <p:sp>
        <p:nvSpPr>
          <p:cNvPr id="20" name="Text Placeholder 2"/>
          <p:cNvSpPr>
            <a:spLocks noGrp="1"/>
          </p:cNvSpPr>
          <p:nvPr>
            <p:ph idx="1"/>
          </p:nvPr>
        </p:nvSpPr>
        <p:spPr>
          <a:xfrm>
            <a:off x="525304" y="1922839"/>
            <a:ext cx="4560579" cy="4169990"/>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rgbClr val="FFFFFF"/>
                </a:solidFill>
                <a:latin typeface="Arial"/>
                <a:cs typeface="Arial"/>
              </a:defRPr>
            </a:lvl1pPr>
            <a:lvl2pPr marL="742950" indent="-285750">
              <a:lnSpc>
                <a:spcPct val="100000"/>
              </a:lnSpc>
              <a:buFont typeface="Arial"/>
              <a:buChar char="•"/>
              <a:defRPr sz="1800">
                <a:solidFill>
                  <a:srgbClr val="FFFFFF"/>
                </a:solidFill>
                <a:latin typeface="Arial"/>
                <a:cs typeface="Arial"/>
              </a:defRPr>
            </a:lvl2pPr>
            <a:lvl3pPr marL="1143000" indent="-228600">
              <a:lnSpc>
                <a:spcPct val="100000"/>
              </a:lnSpc>
              <a:buFont typeface="Arial"/>
              <a:buChar char="•"/>
              <a:defRPr sz="1800">
                <a:solidFill>
                  <a:srgbClr val="FFFFFF"/>
                </a:solidFill>
                <a:latin typeface="Arial"/>
                <a:cs typeface="Arial"/>
              </a:defRPr>
            </a:lvl3pPr>
            <a:lvl4pPr marL="1600200" indent="-228600">
              <a:lnSpc>
                <a:spcPct val="100000"/>
              </a:lnSpc>
              <a:buFont typeface="Arial"/>
              <a:buChar char="•"/>
              <a:defRPr sz="1800">
                <a:solidFill>
                  <a:srgbClr val="FFFFFF"/>
                </a:solidFill>
                <a:latin typeface="Arial"/>
                <a:cs typeface="Arial"/>
              </a:defRPr>
            </a:lvl4pPr>
            <a:lvl5pPr marL="2057400" indent="-228600">
              <a:lnSpc>
                <a:spcPct val="100000"/>
              </a:lnSpc>
              <a:buFont typeface="Arial"/>
              <a:buChar char="•"/>
              <a:defRPr sz="1800">
                <a:solidFill>
                  <a:srgbClr val="FFFFFF"/>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3360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footer: white">
    <p:spTree>
      <p:nvGrpSpPr>
        <p:cNvPr id="1" name=""/>
        <p:cNvGrpSpPr/>
        <p:nvPr/>
      </p:nvGrpSpPr>
      <p:grpSpPr>
        <a:xfrm>
          <a:off x="0" y="0"/>
          <a:ext cx="0" cy="0"/>
          <a:chOff x="0" y="0"/>
          <a:chExt cx="0" cy="0"/>
        </a:xfrm>
      </p:grpSpPr>
      <p:grpSp>
        <p:nvGrpSpPr>
          <p:cNvPr id="17" name="Group 16"/>
          <p:cNvGrpSpPr/>
          <p:nvPr userDrawn="1"/>
        </p:nvGrpSpPr>
        <p:grpSpPr>
          <a:xfrm>
            <a:off x="-30788" y="6336171"/>
            <a:ext cx="9228667" cy="528963"/>
            <a:chOff x="-30788" y="4661517"/>
            <a:chExt cx="9228667" cy="528963"/>
          </a:xfrm>
        </p:grpSpPr>
        <p:sp>
          <p:nvSpPr>
            <p:cNvPr id="18" name="Rectangle 17"/>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1" name="TextBox 20"/>
            <p:cNvSpPr txBox="1"/>
            <p:nvPr userDrawn="1"/>
          </p:nvSpPr>
          <p:spPr>
            <a:xfrm>
              <a:off x="1030972" y="4823737"/>
              <a:ext cx="3613600" cy="230832"/>
            </a:xfrm>
            <a:prstGeom prst="rect">
              <a:avLst/>
            </a:prstGeom>
            <a:noFill/>
          </p:spPr>
          <p:txBody>
            <a:bodyPr wrap="square" rtlCol="0" anchor="ctr">
              <a:spAutoFit/>
            </a:bodyPr>
            <a:lstStyle/>
            <a:p>
              <a:r>
                <a:rPr lang="en-US" sz="900" dirty="0" smtClean="0">
                  <a:solidFill>
                    <a:srgbClr val="FFFFFF"/>
                  </a:solidFill>
                </a:rPr>
                <a:t>INDIANA UNIVERSITY BLOOMINGTON</a:t>
              </a:r>
              <a:endParaRPr lang="en-US" sz="900" dirty="0">
                <a:solidFill>
                  <a:srgbClr val="FFFFFF"/>
                </a:solidFill>
              </a:endParaRPr>
            </a:p>
          </p:txBody>
        </p:sp>
      </p:grpSp>
    </p:spTree>
    <p:extLst>
      <p:ext uri="{BB962C8B-B14F-4D97-AF65-F5344CB8AC3E}">
        <p14:creationId xmlns:p14="http://schemas.microsoft.com/office/powerpoint/2010/main" val="131565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footer: black">
    <p:bg>
      <p:bgPr>
        <a:solidFill>
          <a:srgbClr val="252626"/>
        </a:solidFill>
        <a:effectLst/>
      </p:bgPr>
    </p:bg>
    <p:spTree>
      <p:nvGrpSpPr>
        <p:cNvPr id="1" name=""/>
        <p:cNvGrpSpPr/>
        <p:nvPr/>
      </p:nvGrpSpPr>
      <p:grpSpPr>
        <a:xfrm>
          <a:off x="0" y="0"/>
          <a:ext cx="0" cy="0"/>
          <a:chOff x="0" y="0"/>
          <a:chExt cx="0" cy="0"/>
        </a:xfrm>
      </p:grpSpPr>
      <p:grpSp>
        <p:nvGrpSpPr>
          <p:cNvPr id="13" name="Group 12"/>
          <p:cNvGrpSpPr/>
          <p:nvPr userDrawn="1"/>
        </p:nvGrpSpPr>
        <p:grpSpPr>
          <a:xfrm>
            <a:off x="-30788" y="6336171"/>
            <a:ext cx="9228667" cy="528963"/>
            <a:chOff x="-30788" y="4661517"/>
            <a:chExt cx="9228667" cy="528963"/>
          </a:xfrm>
        </p:grpSpPr>
        <p:sp>
          <p:nvSpPr>
            <p:cNvPr id="17" name="Rectangle 16"/>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sp>
          <p:nvSpPr>
            <p:cNvPr id="20" name="TextBox 19"/>
            <p:cNvSpPr txBox="1"/>
            <p:nvPr userDrawn="1"/>
          </p:nvSpPr>
          <p:spPr>
            <a:xfrm>
              <a:off x="1030972" y="4823737"/>
              <a:ext cx="3613600" cy="230832"/>
            </a:xfrm>
            <a:prstGeom prst="rect">
              <a:avLst/>
            </a:prstGeom>
            <a:noFill/>
          </p:spPr>
          <p:txBody>
            <a:bodyPr wrap="square" rtlCol="0" anchor="ctr">
              <a:spAutoFit/>
            </a:bodyPr>
            <a:lstStyle/>
            <a:p>
              <a:r>
                <a:rPr lang="en-US" sz="900" dirty="0" smtClean="0">
                  <a:solidFill>
                    <a:srgbClr val="FFFFFF"/>
                  </a:solidFill>
                </a:rPr>
                <a:t>INDIANA UNIVERSITY BLOOMINGTON</a:t>
              </a:r>
              <a:endParaRPr lang="en-US" sz="900" dirty="0">
                <a:solidFill>
                  <a:srgbClr val="FFFFFF"/>
                </a:solidFill>
              </a:endParaRPr>
            </a:p>
          </p:txBody>
        </p:sp>
      </p:grpSp>
    </p:spTree>
    <p:extLst>
      <p:ext uri="{BB962C8B-B14F-4D97-AF65-F5344CB8AC3E}">
        <p14:creationId xmlns:p14="http://schemas.microsoft.com/office/powerpoint/2010/main" val="727036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with IUPUI lockup">
    <p:bg>
      <p:bgPr>
        <a:solidFill>
          <a:srgbClr val="690304"/>
        </a:solidFill>
        <a:effectLst/>
      </p:bgPr>
    </p:bg>
    <p:spTree>
      <p:nvGrpSpPr>
        <p:cNvPr id="1" name=""/>
        <p:cNvGrpSpPr/>
        <p:nvPr/>
      </p:nvGrpSpPr>
      <p:grpSpPr>
        <a:xfrm>
          <a:off x="0" y="0"/>
          <a:ext cx="0" cy="0"/>
          <a:chOff x="0" y="0"/>
          <a:chExt cx="0" cy="0"/>
        </a:xfrm>
      </p:grpSpPr>
      <p:sp>
        <p:nvSpPr>
          <p:cNvPr id="8" name="Text Placeholder 2"/>
          <p:cNvSpPr>
            <a:spLocks noGrp="1"/>
          </p:cNvSpPr>
          <p:nvPr userDrawn="1">
            <p:ph idx="1"/>
          </p:nvPr>
        </p:nvSpPr>
        <p:spPr>
          <a:xfrm>
            <a:off x="536603" y="907197"/>
            <a:ext cx="7859185" cy="3628887"/>
          </a:xfrm>
          <a:prstGeom prst="rect">
            <a:avLst/>
          </a:prstGeom>
        </p:spPr>
        <p:txBody>
          <a:bodyPr vert="horz" lIns="91440" tIns="45720" rIns="91440" bIns="45720" rtlCol="0">
            <a:normAutofit/>
          </a:bodyPr>
          <a:lstStyle>
            <a:lvl1pPr marL="0" indent="0">
              <a:lnSpc>
                <a:spcPct val="100000"/>
              </a:lnSpc>
              <a:buNone/>
              <a:defRPr sz="1800">
                <a:solidFill>
                  <a:schemeClr val="bg1"/>
                </a:solidFill>
                <a:latin typeface="Arial"/>
                <a:cs typeface="Arial"/>
              </a:defRPr>
            </a:lvl1pPr>
            <a:lvl2pPr marL="457200" indent="0">
              <a:lnSpc>
                <a:spcPct val="100000"/>
              </a:lnSpc>
              <a:buNone/>
              <a:defRPr sz="1600">
                <a:solidFill>
                  <a:schemeClr val="bg1"/>
                </a:solidFill>
                <a:latin typeface="Arial"/>
                <a:cs typeface="Arial"/>
              </a:defRPr>
            </a:lvl2pPr>
            <a:lvl3pPr marL="914400" indent="0">
              <a:lnSpc>
                <a:spcPct val="100000"/>
              </a:lnSpc>
              <a:buNone/>
              <a:defRPr sz="1600">
                <a:solidFill>
                  <a:schemeClr val="bg1"/>
                </a:solidFill>
                <a:latin typeface="Arial"/>
                <a:cs typeface="Arial"/>
              </a:defRPr>
            </a:lvl3pPr>
            <a:lvl4pPr marL="1371600" indent="0">
              <a:lnSpc>
                <a:spcPct val="100000"/>
              </a:lnSpc>
              <a:buNone/>
              <a:defRPr sz="1600">
                <a:solidFill>
                  <a:schemeClr val="bg1"/>
                </a:solidFill>
                <a:latin typeface="Arial"/>
                <a:cs typeface="Arial"/>
              </a:defRPr>
            </a:lvl4pPr>
            <a:lvl5pPr>
              <a:lnSpc>
                <a:spcPct val="100000"/>
              </a:lnSpc>
              <a:defRPr sz="1600">
                <a:solidFill>
                  <a:schemeClr val="bg1"/>
                </a:solidFill>
                <a:latin typeface="Arial"/>
                <a:cs typeface="Arial"/>
              </a:defRPr>
            </a:lvl5pPr>
          </a:lstStyle>
          <a:p>
            <a:pPr lvl="0"/>
            <a:r>
              <a:rPr lang="en-US" smtClean="0"/>
              <a:t>Click to edit Master text styles</a:t>
            </a:r>
          </a:p>
        </p:txBody>
      </p:sp>
      <p:sp>
        <p:nvSpPr>
          <p:cNvPr id="10" name="Rectangle 9"/>
          <p:cNvSpPr/>
          <p:nvPr userDrawn="1"/>
        </p:nvSpPr>
        <p:spPr>
          <a:xfrm>
            <a:off x="-15847" y="907197"/>
            <a:ext cx="82664" cy="5162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631042" y="5943053"/>
            <a:ext cx="5157379" cy="922081"/>
            <a:chOff x="631042" y="4235585"/>
            <a:chExt cx="5157379" cy="922081"/>
          </a:xfrm>
        </p:grpSpPr>
        <p:pic>
          <p:nvPicPr>
            <p:cNvPr id="18" name="Picture 17" descr="IUB_ftp.H.20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0367" y="4326067"/>
              <a:ext cx="4418054" cy="463183"/>
            </a:xfrm>
            <a:prstGeom prst="rect">
              <a:avLst/>
            </a:prstGeom>
          </p:spPr>
        </p:pic>
        <p:sp>
          <p:nvSpPr>
            <p:cNvPr id="19" name="Rectangle 18"/>
            <p:cNvSpPr/>
            <p:nvPr userDrawn="1"/>
          </p:nvSpPr>
          <p:spPr>
            <a:xfrm>
              <a:off x="631042" y="4235585"/>
              <a:ext cx="536130" cy="922081"/>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tab-rg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345" y="4326066"/>
              <a:ext cx="357525" cy="453783"/>
            </a:xfrm>
            <a:prstGeom prst="rect">
              <a:avLst/>
            </a:prstGeom>
          </p:spPr>
        </p:pic>
      </p:grpSp>
    </p:spTree>
    <p:extLst>
      <p:ext uri="{BB962C8B-B14F-4D97-AF65-F5344CB8AC3E}">
        <p14:creationId xmlns:p14="http://schemas.microsoft.com/office/powerpoint/2010/main" val="1189661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1892" y="846139"/>
            <a:ext cx="6802482"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61892" y="2119918"/>
            <a:ext cx="6802482" cy="42870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69" r:id="rId1"/>
    <p:sldLayoutId id="2147493467" r:id="rId2"/>
    <p:sldLayoutId id="2147493472" r:id="rId3"/>
    <p:sldLayoutId id="2147493457" r:id="rId4"/>
    <p:sldLayoutId id="2147493456" r:id="rId5"/>
    <p:sldLayoutId id="2147493474" r:id="rId6"/>
    <p:sldLayoutId id="2147493475" r:id="rId7"/>
    <p:sldLayoutId id="2147493476" r:id="rId8"/>
    <p:sldLayoutId id="2147493477" r:id="rId9"/>
  </p:sldLayoutIdLst>
  <p:txStyles>
    <p:titleStyle>
      <a:lvl1pPr algn="l" defTabSz="457200" rtl="0" eaLnBrk="1" latinLnBrk="0" hangingPunct="1">
        <a:spcBef>
          <a:spcPct val="0"/>
        </a:spcBef>
        <a:buNone/>
        <a:defRPr sz="3200" b="1" i="0" kern="100" spc="0">
          <a:solidFill>
            <a:schemeClr val="tx1"/>
          </a:solidFill>
          <a:latin typeface="Arial"/>
          <a:ea typeface="+mj-ea"/>
          <a:cs typeface="Arial"/>
        </a:defRPr>
      </a:lvl1pPr>
    </p:titleStyle>
    <p:bodyStyle>
      <a:lvl1pPr marL="342900" indent="-342900" algn="l" defTabSz="457200" rtl="0" eaLnBrk="1" latinLnBrk="0" hangingPunct="1">
        <a:lnSpc>
          <a:spcPct val="100000"/>
        </a:lnSpc>
        <a:spcBef>
          <a:spcPts val="0"/>
        </a:spcBef>
        <a:spcAft>
          <a:spcPts val="1800"/>
        </a:spcAft>
        <a:buClr>
          <a:schemeClr val="tx1">
            <a:lumMod val="50000"/>
            <a:lumOff val="50000"/>
          </a:schemeClr>
        </a:buClr>
        <a:buSzPct val="100000"/>
        <a:buFont typeface="Wingdings" charset="2"/>
        <a:buChar char="§"/>
        <a:defRPr sz="1800" kern="120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IUIE Advanced Reporting Workshop</a:t>
            </a:r>
            <a:endParaRPr lang="en-US" dirty="0"/>
          </a:p>
        </p:txBody>
      </p:sp>
      <p:sp>
        <p:nvSpPr>
          <p:cNvPr id="3" name="Text Placeholder 2"/>
          <p:cNvSpPr>
            <a:spLocks noGrp="1"/>
          </p:cNvSpPr>
          <p:nvPr>
            <p:ph type="body" sz="quarter" idx="10"/>
          </p:nvPr>
        </p:nvSpPr>
        <p:spPr/>
        <p:txBody>
          <a:bodyPr/>
          <a:lstStyle/>
          <a:p>
            <a:r>
              <a:rPr lang="en-US" dirty="0" smtClean="0"/>
              <a:t>INDIANA UNIVERSITY BLOOMINGTON</a:t>
            </a:r>
            <a:endParaRPr lang="en-US" dirty="0"/>
          </a:p>
        </p:txBody>
      </p:sp>
      <p:sp>
        <p:nvSpPr>
          <p:cNvPr id="4" name="Text Placeholder 3"/>
          <p:cNvSpPr>
            <a:spLocks noGrp="1"/>
          </p:cNvSpPr>
          <p:nvPr>
            <p:ph type="body" sz="quarter" idx="11"/>
          </p:nvPr>
        </p:nvSpPr>
        <p:spPr/>
        <p:txBody>
          <a:bodyPr/>
          <a:lstStyle/>
          <a:p>
            <a:r>
              <a:rPr lang="en-US" dirty="0" smtClean="0"/>
              <a:t>University Graduate School</a:t>
            </a:r>
            <a:endParaRPr lang="en-US" dirty="0"/>
          </a:p>
        </p:txBody>
      </p:sp>
    </p:spTree>
    <p:extLst>
      <p:ext uri="{BB962C8B-B14F-4D97-AF65-F5344CB8AC3E}">
        <p14:creationId xmlns:p14="http://schemas.microsoft.com/office/powerpoint/2010/main" val="919017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Advanced Setting</a:t>
            </a:r>
            <a:endParaRPr lang="en-US" dirty="0"/>
          </a:p>
        </p:txBody>
      </p:sp>
      <p:sp>
        <p:nvSpPr>
          <p:cNvPr id="8" name="Text Placeholder 3"/>
          <p:cNvSpPr txBox="1">
            <a:spLocks/>
          </p:cNvSpPr>
          <p:nvPr/>
        </p:nvSpPr>
        <p:spPr>
          <a:xfrm>
            <a:off x="876298" y="573799"/>
            <a:ext cx="7308234" cy="2000250"/>
          </a:xfrm>
          <a:prstGeom prst="rect">
            <a:avLst/>
          </a:prstGeom>
        </p:spPr>
        <p:txBody>
          <a:bodyPr/>
          <a:lstStyle>
            <a:lvl1pPr marL="342900" indent="-342900" algn="l" defTabSz="457200" rtl="0" eaLnBrk="1" latinLnBrk="0" hangingPunct="1">
              <a:lnSpc>
                <a:spcPct val="100000"/>
              </a:lnSpc>
              <a:spcBef>
                <a:spcPts val="0"/>
              </a:spcBef>
              <a:spcAft>
                <a:spcPts val="1800"/>
              </a:spcAft>
              <a:buClr>
                <a:schemeClr val="tx1">
                  <a:lumMod val="50000"/>
                  <a:lumOff val="50000"/>
                </a:schemeClr>
              </a:buClr>
              <a:buSzPct val="100000"/>
              <a:buFont typeface="Wingdings" charset="2"/>
              <a:buChar char="§"/>
              <a:defRPr sz="1800" kern="120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ltLang="en-US" sz="1200" dirty="0" smtClean="0"/>
          </a:p>
        </p:txBody>
      </p:sp>
      <p:sp>
        <p:nvSpPr>
          <p:cNvPr id="2" name="Rectangle 1"/>
          <p:cNvSpPr/>
          <p:nvPr/>
        </p:nvSpPr>
        <p:spPr>
          <a:xfrm>
            <a:off x="876298" y="423386"/>
            <a:ext cx="6981827" cy="830997"/>
          </a:xfrm>
          <a:prstGeom prst="rect">
            <a:avLst/>
          </a:prstGeom>
        </p:spPr>
        <p:txBody>
          <a:bodyPr wrap="square">
            <a:spAutoFit/>
          </a:bodyPr>
          <a:lstStyle/>
          <a:p>
            <a:pPr marL="285750" indent="-285750">
              <a:buFont typeface="Wingdings" panose="05000000000000000000" pitchFamily="2" charset="2"/>
              <a:buChar char="§"/>
            </a:pPr>
            <a:r>
              <a:rPr lang="en-US" altLang="en-US" sz="1600" dirty="0"/>
              <a:t>Click on the field name you want to use.  You will get a </a:t>
            </a:r>
            <a:r>
              <a:rPr lang="en-US" altLang="en-US" sz="1600" dirty="0" smtClean="0"/>
              <a:t>page that </a:t>
            </a:r>
            <a:r>
              <a:rPr lang="en-US" altLang="en-US" sz="1600" dirty="0"/>
              <a:t>gives the technical name.  You will want to copy it so you can paste it into the SQL statement.</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527" y="1447800"/>
            <a:ext cx="6062973" cy="1898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38150" y="3831013"/>
            <a:ext cx="8210550" cy="2308324"/>
          </a:xfrm>
          <a:prstGeom prst="rect">
            <a:avLst/>
          </a:prstGeom>
        </p:spPr>
        <p:txBody>
          <a:bodyPr wrap="square">
            <a:spAutoFit/>
          </a:bodyPr>
          <a:lstStyle/>
          <a:p>
            <a:r>
              <a:rPr lang="en-US" altLang="en-US" sz="1600" dirty="0" smtClean="0"/>
              <a:t>You </a:t>
            </a:r>
            <a:r>
              <a:rPr lang="en-US" altLang="en-US" sz="1600" dirty="0"/>
              <a:t>can construct the SQL statement two different ways</a:t>
            </a:r>
            <a:r>
              <a:rPr lang="en-US" altLang="en-US" sz="1600" dirty="0" smtClean="0"/>
              <a:t>:</a:t>
            </a:r>
          </a:p>
          <a:p>
            <a:endParaRPr lang="en-US" altLang="en-US" sz="1600" dirty="0"/>
          </a:p>
          <a:p>
            <a:r>
              <a:rPr lang="en-US" altLang="en-US" sz="1600" dirty="0"/>
              <a:t>(PRSN_DRVD_IPEDS_ETHNIC_CD = ‘2’ or PRSN_DRVD_IPEDS_ETHNIC_CD = ‘3’ or PRSN_DRVD_IPEDS_ETHNIC_CD = ‘5’ or PRSN_DRVD_IPEDS_ETHNIC_CD = ‘7’ or PRSN_DRVD_IPEDS_ETHNIC_CD = ‘8’).  </a:t>
            </a:r>
            <a:endParaRPr lang="en-US" altLang="en-US" sz="1600" dirty="0" smtClean="0"/>
          </a:p>
          <a:p>
            <a:endParaRPr lang="en-US" altLang="en-US" sz="1600" dirty="0" smtClean="0"/>
          </a:p>
          <a:p>
            <a:r>
              <a:rPr lang="en-US" altLang="en-US" sz="1600" dirty="0" smtClean="0"/>
              <a:t>-OR-</a:t>
            </a:r>
          </a:p>
          <a:p>
            <a:endParaRPr lang="en-US" altLang="en-US" sz="1600" dirty="0"/>
          </a:p>
          <a:p>
            <a:r>
              <a:rPr lang="en-US" altLang="en-US" sz="1600" dirty="0" smtClean="0"/>
              <a:t>PRSN_DRVD_IPEDS_ETHNIC_CD </a:t>
            </a:r>
            <a:r>
              <a:rPr lang="en-US" altLang="en-US" sz="1600" dirty="0"/>
              <a:t>in (‘2’, ‘3’, ‘5’, ‘7’, ‘8</a:t>
            </a:r>
            <a:r>
              <a:rPr lang="en-US" altLang="en-US" sz="1600" dirty="0" smtClean="0"/>
              <a:t>’)</a:t>
            </a:r>
            <a:endParaRPr lang="en-US" altLang="en-US" sz="1600" dirty="0"/>
          </a:p>
        </p:txBody>
      </p:sp>
    </p:spTree>
    <p:extLst>
      <p:ext uri="{BB962C8B-B14F-4D97-AF65-F5344CB8AC3E}">
        <p14:creationId xmlns:p14="http://schemas.microsoft.com/office/powerpoint/2010/main" val="1314654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Advanced Setting</a:t>
            </a:r>
            <a:endParaRPr lang="en-US" dirty="0"/>
          </a:p>
        </p:txBody>
      </p:sp>
      <p:sp>
        <p:nvSpPr>
          <p:cNvPr id="7" name="Content Placeholder 6"/>
          <p:cNvSpPr>
            <a:spLocks noGrp="1"/>
          </p:cNvSpPr>
          <p:nvPr>
            <p:ph idx="1"/>
          </p:nvPr>
        </p:nvSpPr>
        <p:spPr>
          <a:xfrm>
            <a:off x="399245" y="3162301"/>
            <a:ext cx="8201043" cy="809624"/>
          </a:xfrm>
        </p:spPr>
        <p:txBody>
          <a:bodyPr>
            <a:normAutofit fontScale="25000" lnSpcReduction="20000"/>
          </a:bodyPr>
          <a:lstStyle/>
          <a:p>
            <a:pPr marL="857250" indent="-857250">
              <a:buFont typeface="Wingdings" panose="05000000000000000000" pitchFamily="2" charset="2"/>
              <a:buChar char="§"/>
            </a:pPr>
            <a:r>
              <a:rPr lang="en-US" altLang="en-US" sz="6400" dirty="0"/>
              <a:t>You should check the “Return Distinct Rows Only” box (if you aren’t using Advanced option this is automatic).   Make sure to “Save Settings” so you don’t lose your hard work! </a:t>
            </a:r>
          </a:p>
          <a:p>
            <a:pPr marL="0" indent="0">
              <a:buNone/>
            </a:pPr>
            <a:endParaRPr lang="en-US" dirty="0"/>
          </a:p>
        </p:txBody>
      </p:sp>
      <p:sp>
        <p:nvSpPr>
          <p:cNvPr id="2" name="Rectangle 1"/>
          <p:cNvSpPr/>
          <p:nvPr/>
        </p:nvSpPr>
        <p:spPr>
          <a:xfrm>
            <a:off x="1228724" y="596518"/>
            <a:ext cx="6276973" cy="338554"/>
          </a:xfrm>
          <a:prstGeom prst="rect">
            <a:avLst/>
          </a:prstGeom>
        </p:spPr>
        <p:txBody>
          <a:bodyPr wrap="square">
            <a:spAutoFit/>
          </a:bodyPr>
          <a:lstStyle/>
          <a:p>
            <a:pPr marL="285750" indent="-285750">
              <a:buFont typeface="Wingdings" panose="05000000000000000000" pitchFamily="2" charset="2"/>
              <a:buChar char="§"/>
            </a:pPr>
            <a:r>
              <a:rPr lang="en-US" altLang="en-US" sz="1600" dirty="0" smtClean="0"/>
              <a:t>Enter this statement into the “Additional Criteria” box.  </a:t>
            </a:r>
            <a:endParaRPr lang="en-US" altLang="en-US" sz="16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1441" y="1066800"/>
            <a:ext cx="6237287"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8724" y="3971925"/>
            <a:ext cx="6542087"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15731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694" y="3597023"/>
            <a:ext cx="6802482" cy="494412"/>
          </a:xfrm>
        </p:spPr>
        <p:txBody>
          <a:bodyPr/>
          <a:lstStyle/>
          <a:p>
            <a:r>
              <a:rPr lang="en-US" dirty="0" smtClean="0"/>
              <a:t>Utilities</a:t>
            </a:r>
            <a:endParaRPr lang="en-US" dirty="0"/>
          </a:p>
        </p:txBody>
      </p:sp>
      <p:sp>
        <p:nvSpPr>
          <p:cNvPr id="3" name="Text Placeholder 2"/>
          <p:cNvSpPr>
            <a:spLocks noGrp="1"/>
          </p:cNvSpPr>
          <p:nvPr>
            <p:ph type="body" sz="quarter" idx="10"/>
          </p:nvPr>
        </p:nvSpPr>
        <p:spPr/>
        <p:txBody>
          <a:bodyPr/>
          <a:lstStyle/>
          <a:p>
            <a:r>
              <a:rPr lang="en-US" dirty="0" smtClean="0"/>
              <a:t>SECTION 3</a:t>
            </a:r>
            <a:endParaRPr lang="en-US" dirty="0"/>
          </a:p>
        </p:txBody>
      </p:sp>
    </p:spTree>
    <p:extLst>
      <p:ext uri="{BB962C8B-B14F-4D97-AF65-F5344CB8AC3E}">
        <p14:creationId xmlns:p14="http://schemas.microsoft.com/office/powerpoint/2010/main" val="2654360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427" y="699432"/>
            <a:ext cx="8004391" cy="638906"/>
          </a:xfrm>
        </p:spPr>
        <p:txBody>
          <a:bodyPr>
            <a:noAutofit/>
          </a:bodyPr>
          <a:lstStyle/>
          <a:p>
            <a:r>
              <a:rPr lang="en-US" altLang="en-US" sz="2400" dirty="0" smtClean="0"/>
              <a:t>“Utilities” </a:t>
            </a:r>
            <a:r>
              <a:rPr lang="en-US" altLang="en-US" sz="2000" dirty="0"/>
              <a:t>– uploading a table in order to run a report using limits that aren’t well represented by parameters.</a:t>
            </a:r>
            <a:endParaRPr lang="en-US" sz="2000" dirty="0"/>
          </a:p>
        </p:txBody>
      </p:sp>
      <p:sp>
        <p:nvSpPr>
          <p:cNvPr id="4" name="Content Placeholder 3"/>
          <p:cNvSpPr>
            <a:spLocks noGrp="1"/>
          </p:cNvSpPr>
          <p:nvPr>
            <p:ph idx="1"/>
          </p:nvPr>
        </p:nvSpPr>
        <p:spPr>
          <a:xfrm>
            <a:off x="742950" y="4152900"/>
            <a:ext cx="7791467" cy="1990725"/>
          </a:xfrm>
        </p:spPr>
        <p:txBody>
          <a:bodyPr>
            <a:normAutofit/>
          </a:bodyPr>
          <a:lstStyle/>
          <a:p>
            <a:pPr marL="0" indent="0">
              <a:buNone/>
            </a:pPr>
            <a:r>
              <a:rPr lang="en-US" altLang="en-US" sz="1600" dirty="0"/>
              <a:t>You may not need this often, but there are certain situations where it is a huge timesaver.  If you have a list of students, for instance that have attended a recruitment event, you can upload their name or email address.  You should use student ID if you know they have at least submitted an application.  Then you can use an SQL statement similar to the one we used for the ethnic codes to look for any value that is in the uploaded table.  </a:t>
            </a:r>
          </a:p>
          <a:p>
            <a:pPr marL="0" indent="0">
              <a:buNone/>
            </a:pPr>
            <a:endParaRPr lang="en-US" altLang="en-US" sz="16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1988" y="1557413"/>
            <a:ext cx="495617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8367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1704" y="1171575"/>
            <a:ext cx="8004391" cy="1271663"/>
          </a:xfrm>
        </p:spPr>
        <p:txBody>
          <a:bodyPr>
            <a:noAutofit/>
          </a:bodyPr>
          <a:lstStyle/>
          <a:p>
            <a:r>
              <a:rPr lang="en-US" altLang="en-US" sz="1600" b="0" dirty="0" smtClean="0"/>
              <a:t/>
            </a:r>
            <a:br>
              <a:rPr lang="en-US" altLang="en-US" sz="1600" b="0" dirty="0" smtClean="0"/>
            </a:br>
            <a:r>
              <a:rPr lang="en-US" altLang="en-US" sz="1600" b="0" dirty="0" smtClean="0"/>
              <a:t>You </a:t>
            </a:r>
            <a:r>
              <a:rPr lang="en-US" altLang="en-US" sz="1600" b="0" dirty="0"/>
              <a:t>can use an existing Excel workbook to start the process.  Remove all the columns except the one you will be using, and remove any column header from that.  Then save it as an MS-DOS Text file.  You will be prompted at least once to confirm that yes, you really want to save it as a text file.  </a:t>
            </a:r>
            <a:r>
              <a:rPr lang="en-US" altLang="en-US" sz="2000" b="0" dirty="0"/>
              <a:t/>
            </a:r>
            <a:br>
              <a:rPr lang="en-US" altLang="en-US" sz="2000" b="0" dirty="0"/>
            </a:br>
            <a:endParaRPr lang="en-US" sz="2000" b="0" dirty="0"/>
          </a:p>
        </p:txBody>
      </p:sp>
      <p:sp>
        <p:nvSpPr>
          <p:cNvPr id="5" name="Text Placeholder 2"/>
          <p:cNvSpPr>
            <a:spLocks noGrp="1"/>
          </p:cNvSpPr>
          <p:nvPr>
            <p:ph type="body" sz="quarter" idx="10"/>
          </p:nvPr>
        </p:nvSpPr>
        <p:spPr>
          <a:xfrm>
            <a:off x="5190706" y="237250"/>
            <a:ext cx="3700462" cy="336549"/>
          </a:xfrm>
        </p:spPr>
        <p:txBody>
          <a:bodyPr/>
          <a:lstStyle/>
          <a:p>
            <a:r>
              <a:rPr lang="en-US" dirty="0" smtClean="0"/>
              <a:t>Utilities</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6990" y="3153149"/>
            <a:ext cx="2829320" cy="102884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657" y="2566569"/>
            <a:ext cx="2439386" cy="2067761"/>
          </a:xfrm>
          <a:prstGeom prst="rect">
            <a:avLst/>
          </a:prstGeom>
        </p:spPr>
      </p:pic>
    </p:spTree>
    <p:extLst>
      <p:ext uri="{BB962C8B-B14F-4D97-AF65-F5344CB8AC3E}">
        <p14:creationId xmlns:p14="http://schemas.microsoft.com/office/powerpoint/2010/main" val="318729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38175" y="990602"/>
            <a:ext cx="7791467" cy="952499"/>
          </a:xfrm>
        </p:spPr>
        <p:txBody>
          <a:bodyPr>
            <a:normAutofit fontScale="62500" lnSpcReduction="20000"/>
          </a:bodyPr>
          <a:lstStyle/>
          <a:p>
            <a:pPr>
              <a:buFont typeface="Arial" charset="0"/>
              <a:buNone/>
            </a:pPr>
            <a:r>
              <a:rPr lang="en-US" altLang="en-US" sz="2600" dirty="0"/>
              <a:t>When you press the “Upload” button from the Utilities tab you will see what </a:t>
            </a:r>
            <a:r>
              <a:rPr lang="en-US" altLang="en-US" sz="2600" dirty="0" smtClean="0"/>
              <a:t>tables you </a:t>
            </a:r>
            <a:r>
              <a:rPr lang="en-US" altLang="en-US" sz="2600" dirty="0"/>
              <a:t>already have uploaded and have the option to upload another one.  The “help” link takes you to a detailed Knowledge Base explanation of the process.  </a:t>
            </a:r>
          </a:p>
          <a:p>
            <a:pPr marL="0" indent="0">
              <a:buNone/>
            </a:pPr>
            <a:endParaRPr lang="en-US" altLang="en-US" sz="1600" dirty="0"/>
          </a:p>
        </p:txBody>
      </p:sp>
      <p:sp>
        <p:nvSpPr>
          <p:cNvPr id="5" name="Text Placeholder 2"/>
          <p:cNvSpPr>
            <a:spLocks noGrp="1"/>
          </p:cNvSpPr>
          <p:nvPr>
            <p:ph type="body" sz="quarter" idx="10"/>
          </p:nvPr>
        </p:nvSpPr>
        <p:spPr>
          <a:xfrm>
            <a:off x="5190706" y="237250"/>
            <a:ext cx="3700462" cy="336549"/>
          </a:xfrm>
        </p:spPr>
        <p:txBody>
          <a:bodyPr/>
          <a:lstStyle/>
          <a:p>
            <a:r>
              <a:rPr lang="en-US" dirty="0" smtClean="0"/>
              <a:t>Utilities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089" y="1847848"/>
            <a:ext cx="8843511" cy="4417293"/>
          </a:xfrm>
          <a:prstGeom prst="rect">
            <a:avLst/>
          </a:prstGeom>
        </p:spPr>
      </p:pic>
    </p:spTree>
    <p:extLst>
      <p:ext uri="{BB962C8B-B14F-4D97-AF65-F5344CB8AC3E}">
        <p14:creationId xmlns:p14="http://schemas.microsoft.com/office/powerpoint/2010/main" val="276537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38175" y="885826"/>
            <a:ext cx="7791467" cy="1057276"/>
          </a:xfrm>
        </p:spPr>
        <p:txBody>
          <a:bodyPr>
            <a:normAutofit fontScale="25000" lnSpcReduction="20000"/>
          </a:bodyPr>
          <a:lstStyle/>
          <a:p>
            <a:pPr marL="0" indent="0">
              <a:buNone/>
            </a:pPr>
            <a:r>
              <a:rPr lang="en-US" altLang="en-US" sz="6400" dirty="0"/>
              <a:t>You must enter a table </a:t>
            </a:r>
            <a:r>
              <a:rPr lang="en-US" altLang="en-US" sz="6400" dirty="0" smtClean="0"/>
              <a:t>name. When I upload </a:t>
            </a:r>
            <a:r>
              <a:rPr lang="en-US" altLang="en-US" sz="6400" dirty="0"/>
              <a:t>a list of University </a:t>
            </a:r>
            <a:r>
              <a:rPr lang="en-US" altLang="en-US" sz="6400" dirty="0" smtClean="0"/>
              <a:t>IDs, I </a:t>
            </a:r>
            <a:r>
              <a:rPr lang="en-US" altLang="en-US" sz="6400" dirty="0"/>
              <a:t>name the file “SIDN”, and since a table already exists with that name I choose “Drop table if it already </a:t>
            </a:r>
            <a:r>
              <a:rPr lang="en-US" altLang="en-US" sz="6400" dirty="0" smtClean="0"/>
              <a:t>exists, </a:t>
            </a:r>
            <a:r>
              <a:rPr lang="en-US" altLang="en-US" sz="6400" dirty="0"/>
              <a:t>so all my data will be new.   Then “Browse” for the text file </a:t>
            </a:r>
            <a:r>
              <a:rPr lang="en-US" altLang="en-US" sz="6400" dirty="0" smtClean="0"/>
              <a:t>you created in the previous step.</a:t>
            </a:r>
            <a:endParaRPr lang="en-US" altLang="en-US" sz="6400" dirty="0"/>
          </a:p>
          <a:p>
            <a:pPr marL="0" indent="0">
              <a:buNone/>
            </a:pPr>
            <a:endParaRPr lang="en-US" altLang="en-US" sz="1600" dirty="0"/>
          </a:p>
        </p:txBody>
      </p:sp>
      <p:sp>
        <p:nvSpPr>
          <p:cNvPr id="5" name="Text Placeholder 2"/>
          <p:cNvSpPr>
            <a:spLocks noGrp="1"/>
          </p:cNvSpPr>
          <p:nvPr>
            <p:ph type="body" sz="quarter" idx="10"/>
          </p:nvPr>
        </p:nvSpPr>
        <p:spPr>
          <a:xfrm>
            <a:off x="5190706" y="237250"/>
            <a:ext cx="3700462" cy="336549"/>
          </a:xfrm>
        </p:spPr>
        <p:txBody>
          <a:bodyPr/>
          <a:lstStyle/>
          <a:p>
            <a:r>
              <a:rPr lang="en-US" dirty="0" smtClean="0"/>
              <a:t>Utilities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9704" y="1943102"/>
            <a:ext cx="6544589" cy="3962953"/>
          </a:xfrm>
          <a:prstGeom prst="rect">
            <a:avLst/>
          </a:prstGeom>
        </p:spPr>
      </p:pic>
    </p:spTree>
    <p:extLst>
      <p:ext uri="{BB962C8B-B14F-4D97-AF65-F5344CB8AC3E}">
        <p14:creationId xmlns:p14="http://schemas.microsoft.com/office/powerpoint/2010/main" val="4076652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33425" y="695326"/>
            <a:ext cx="7791467" cy="1190624"/>
          </a:xfrm>
        </p:spPr>
        <p:txBody>
          <a:bodyPr>
            <a:normAutofit fontScale="70000" lnSpcReduction="20000"/>
          </a:bodyPr>
          <a:lstStyle/>
          <a:p>
            <a:pPr marL="0" indent="0">
              <a:buNone/>
            </a:pPr>
            <a:r>
              <a:rPr lang="en-US" altLang="en-US" sz="2300" dirty="0"/>
              <a:t>When you have chosen your file you will see this preview screen.  I usually just use the defaults on Name &amp; Type (you can use numbers or dates instead of text, but I’ve not had an occasion to use them).  If the data looks like what you expect, </a:t>
            </a:r>
            <a:r>
              <a:rPr lang="en-US" altLang="en-US" sz="2300" dirty="0" smtClean="0"/>
              <a:t>click </a:t>
            </a:r>
            <a:r>
              <a:rPr lang="en-US" altLang="en-US" sz="2300" dirty="0"/>
              <a:t>“Finish”.</a:t>
            </a:r>
          </a:p>
          <a:p>
            <a:pPr marL="0" indent="0">
              <a:buNone/>
            </a:pPr>
            <a:endParaRPr lang="en-US" altLang="en-US" sz="1600" dirty="0"/>
          </a:p>
        </p:txBody>
      </p:sp>
      <p:sp>
        <p:nvSpPr>
          <p:cNvPr id="5" name="Text Placeholder 2"/>
          <p:cNvSpPr>
            <a:spLocks noGrp="1"/>
          </p:cNvSpPr>
          <p:nvPr>
            <p:ph type="body" sz="quarter" idx="10"/>
          </p:nvPr>
        </p:nvSpPr>
        <p:spPr>
          <a:xfrm>
            <a:off x="5190706" y="237250"/>
            <a:ext cx="3700462" cy="336549"/>
          </a:xfrm>
        </p:spPr>
        <p:txBody>
          <a:bodyPr/>
          <a:lstStyle/>
          <a:p>
            <a:r>
              <a:rPr lang="en-US" dirty="0" smtClean="0"/>
              <a:t>Utilities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8878" y="1885950"/>
            <a:ext cx="5496693" cy="4182059"/>
          </a:xfrm>
          <a:prstGeom prst="rect">
            <a:avLst/>
          </a:prstGeom>
        </p:spPr>
      </p:pic>
    </p:spTree>
    <p:extLst>
      <p:ext uri="{BB962C8B-B14F-4D97-AF65-F5344CB8AC3E}">
        <p14:creationId xmlns:p14="http://schemas.microsoft.com/office/powerpoint/2010/main" val="1969594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33425" y="554750"/>
            <a:ext cx="7791467" cy="1569326"/>
          </a:xfrm>
        </p:spPr>
        <p:txBody>
          <a:bodyPr>
            <a:normAutofit/>
          </a:bodyPr>
          <a:lstStyle/>
          <a:p>
            <a:pPr marL="0" indent="0">
              <a:buNone/>
            </a:pPr>
            <a:r>
              <a:rPr lang="en-US" altLang="en-US" sz="1600" dirty="0" smtClean="0"/>
              <a:t>You will </a:t>
            </a:r>
            <a:r>
              <a:rPr lang="en-US" altLang="en-US" sz="1600" dirty="0"/>
              <a:t>need the technical name of the </a:t>
            </a:r>
            <a:r>
              <a:rPr lang="en-US" altLang="en-US" sz="1600" dirty="0" smtClean="0"/>
              <a:t>field, </a:t>
            </a:r>
            <a:r>
              <a:rPr lang="en-US" altLang="en-US" sz="1600" dirty="0"/>
              <a:t>in this case University ID.   The SQL </a:t>
            </a:r>
            <a:r>
              <a:rPr lang="en-US" altLang="en-US" sz="1600" dirty="0" smtClean="0"/>
              <a:t>is: </a:t>
            </a:r>
            <a:r>
              <a:rPr lang="en-US" altLang="en-US" sz="1600" dirty="0"/>
              <a:t>PRSN_UNIV_ID in (select col1 from </a:t>
            </a:r>
            <a:r>
              <a:rPr lang="en-US" altLang="en-US" sz="1600" dirty="0" err="1" smtClean="0"/>
              <a:t>user_upload_AVC_SIDN_MT</a:t>
            </a:r>
            <a:r>
              <a:rPr lang="en-US" altLang="en-US" sz="1600" dirty="0"/>
              <a:t>).  </a:t>
            </a:r>
            <a:endParaRPr lang="en-US" altLang="en-US" sz="1600" dirty="0" smtClean="0"/>
          </a:p>
          <a:p>
            <a:pPr marL="0" indent="0">
              <a:buNone/>
            </a:pPr>
            <a:r>
              <a:rPr lang="en-US" altLang="en-US" sz="1600" dirty="0" smtClean="0"/>
              <a:t>The SQL says: look </a:t>
            </a:r>
            <a:r>
              <a:rPr lang="en-US" altLang="en-US" sz="1600" dirty="0"/>
              <a:t>for University IDs in the field called col1 </a:t>
            </a:r>
            <a:r>
              <a:rPr lang="en-US" altLang="en-US" sz="1600" dirty="0" smtClean="0"/>
              <a:t>in </a:t>
            </a:r>
            <a:r>
              <a:rPr lang="en-US" altLang="en-US" sz="1600" dirty="0"/>
              <a:t>the table called </a:t>
            </a:r>
            <a:r>
              <a:rPr lang="en-US" altLang="en-US" sz="1600" dirty="0" err="1" smtClean="0"/>
              <a:t>user_upload_AVC_SIDN_MT</a:t>
            </a:r>
            <a:r>
              <a:rPr lang="en-US" altLang="en-US" sz="1600" dirty="0"/>
              <a:t> </a:t>
            </a:r>
            <a:r>
              <a:rPr lang="en-US" altLang="en-US" sz="1600" dirty="0" smtClean="0"/>
              <a:t>and pull data for those University IDs. </a:t>
            </a:r>
            <a:endParaRPr lang="en-US" altLang="en-US" sz="1400" dirty="0"/>
          </a:p>
        </p:txBody>
      </p:sp>
      <p:sp>
        <p:nvSpPr>
          <p:cNvPr id="5" name="Text Placeholder 2"/>
          <p:cNvSpPr>
            <a:spLocks noGrp="1"/>
          </p:cNvSpPr>
          <p:nvPr>
            <p:ph type="body" sz="quarter" idx="10"/>
          </p:nvPr>
        </p:nvSpPr>
        <p:spPr>
          <a:xfrm>
            <a:off x="5190706" y="237250"/>
            <a:ext cx="3700462" cy="336549"/>
          </a:xfrm>
        </p:spPr>
        <p:txBody>
          <a:bodyPr/>
          <a:lstStyle/>
          <a:p>
            <a:r>
              <a:rPr lang="en-US" dirty="0" smtClean="0"/>
              <a:t>Utilities/SQL</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2107324"/>
            <a:ext cx="7277620" cy="3955228"/>
          </a:xfrm>
          <a:prstGeom prst="rect">
            <a:avLst/>
          </a:prstGeom>
        </p:spPr>
      </p:pic>
    </p:spTree>
    <p:extLst>
      <p:ext uri="{BB962C8B-B14F-4D97-AF65-F5344CB8AC3E}">
        <p14:creationId xmlns:p14="http://schemas.microsoft.com/office/powerpoint/2010/main" val="1397974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694" y="3597023"/>
            <a:ext cx="6802482" cy="494412"/>
          </a:xfrm>
        </p:spPr>
        <p:txBody>
          <a:bodyPr/>
          <a:lstStyle/>
          <a:p>
            <a:r>
              <a:rPr lang="en-US" dirty="0" smtClean="0"/>
              <a:t>Scheduling Reports</a:t>
            </a:r>
            <a:endParaRPr lang="en-US" dirty="0"/>
          </a:p>
        </p:txBody>
      </p:sp>
      <p:sp>
        <p:nvSpPr>
          <p:cNvPr id="3" name="Text Placeholder 2"/>
          <p:cNvSpPr>
            <a:spLocks noGrp="1"/>
          </p:cNvSpPr>
          <p:nvPr>
            <p:ph type="body" sz="quarter" idx="10"/>
          </p:nvPr>
        </p:nvSpPr>
        <p:spPr/>
        <p:txBody>
          <a:bodyPr/>
          <a:lstStyle/>
          <a:p>
            <a:r>
              <a:rPr lang="en-US" dirty="0" smtClean="0"/>
              <a:t>SECTION 4</a:t>
            </a:r>
            <a:endParaRPr lang="en-US" dirty="0"/>
          </a:p>
        </p:txBody>
      </p:sp>
    </p:spTree>
    <p:extLst>
      <p:ext uri="{BB962C8B-B14F-4D97-AF65-F5344CB8AC3E}">
        <p14:creationId xmlns:p14="http://schemas.microsoft.com/office/powerpoint/2010/main" val="467804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304" y="271602"/>
            <a:ext cx="4560579" cy="1039091"/>
          </a:xfrm>
        </p:spPr>
        <p:txBody>
          <a:bodyPr/>
          <a:lstStyle/>
          <a:p>
            <a:r>
              <a:rPr lang="en-US" dirty="0" smtClean="0"/>
              <a:t>Today’s Agenda</a:t>
            </a:r>
            <a:endParaRPr lang="en-US" dirty="0"/>
          </a:p>
        </p:txBody>
      </p:sp>
      <p:sp>
        <p:nvSpPr>
          <p:cNvPr id="3" name="Content Placeholder 2"/>
          <p:cNvSpPr>
            <a:spLocks noGrp="1"/>
          </p:cNvSpPr>
          <p:nvPr>
            <p:ph idx="1"/>
          </p:nvPr>
        </p:nvSpPr>
        <p:spPr>
          <a:xfrm>
            <a:off x="477177" y="1158165"/>
            <a:ext cx="6592044" cy="4169990"/>
          </a:xfrm>
        </p:spPr>
        <p:txBody>
          <a:bodyPr/>
          <a:lstStyle/>
          <a:p>
            <a:r>
              <a:rPr lang="en-US" dirty="0" smtClean="0"/>
              <a:t>Use “valid values” and wild cards</a:t>
            </a:r>
            <a:endParaRPr lang="en-US" dirty="0"/>
          </a:p>
          <a:p>
            <a:r>
              <a:rPr lang="en-US" dirty="0" smtClean="0"/>
              <a:t>Save and schedule reports</a:t>
            </a:r>
            <a:endParaRPr lang="en-US" dirty="0"/>
          </a:p>
          <a:p>
            <a:r>
              <a:rPr lang="en-US" dirty="0" smtClean="0"/>
              <a:t>Use the “Advanced” option to refine report results</a:t>
            </a:r>
          </a:p>
          <a:p>
            <a:r>
              <a:rPr lang="en-US" dirty="0" smtClean="0"/>
              <a:t>Upload a table via “Utilities”</a:t>
            </a:r>
          </a:p>
          <a:p>
            <a:r>
              <a:rPr lang="en-US" dirty="0" smtClean="0"/>
              <a:t>Use a pivot table in Excel to analyze data</a:t>
            </a:r>
            <a:endParaRPr lang="en-US" dirty="0"/>
          </a:p>
        </p:txBody>
      </p:sp>
    </p:spTree>
    <p:extLst>
      <p:ext uri="{BB962C8B-B14F-4D97-AF65-F5344CB8AC3E}">
        <p14:creationId xmlns:p14="http://schemas.microsoft.com/office/powerpoint/2010/main" val="636483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71477" y="272174"/>
            <a:ext cx="8004391" cy="869951"/>
          </a:xfrm>
        </p:spPr>
        <p:txBody>
          <a:bodyPr>
            <a:normAutofit fontScale="90000"/>
          </a:bodyPr>
          <a:lstStyle/>
          <a:p>
            <a:r>
              <a:rPr lang="en-US" altLang="en-US" sz="2700" dirty="0"/>
              <a:t>“Schedule”  </a:t>
            </a:r>
            <a:r>
              <a:rPr lang="en-US" altLang="en-US" sz="2200" dirty="0"/>
              <a:t>– when you want to run a report again, and again, and again </a:t>
            </a:r>
            <a:r>
              <a:rPr lang="en-US" altLang="en-US" dirty="0"/>
              <a:t>. . .</a:t>
            </a:r>
            <a:endParaRPr lang="en-US" dirty="0"/>
          </a:p>
        </p:txBody>
      </p:sp>
      <p:sp>
        <p:nvSpPr>
          <p:cNvPr id="6" name="Text Placeholder 3"/>
          <p:cNvSpPr>
            <a:spLocks noGrp="1"/>
          </p:cNvSpPr>
          <p:nvPr>
            <p:ph type="body" sz="half" idx="4294967295"/>
          </p:nvPr>
        </p:nvSpPr>
        <p:spPr>
          <a:xfrm>
            <a:off x="733425" y="1447800"/>
            <a:ext cx="7629525" cy="1219200"/>
          </a:xfrm>
          <a:prstGeom prst="rect">
            <a:avLst/>
          </a:prstGeom>
        </p:spPr>
        <p:txBody>
          <a:bodyPr/>
          <a:lstStyle/>
          <a:p>
            <a:r>
              <a:rPr lang="en-US" altLang="en-US" sz="1600" dirty="0" smtClean="0"/>
              <a:t>Scheduling is useful for a report you run on a regular basis. It can also be used for a one time run, in a situation where you want the report run while you are not in the office. The report </a:t>
            </a:r>
            <a:r>
              <a:rPr lang="en-US" altLang="en-US" sz="1600" b="1" dirty="0" smtClean="0"/>
              <a:t>must </a:t>
            </a:r>
            <a:r>
              <a:rPr lang="en-US" altLang="en-US" sz="1600" dirty="0" smtClean="0"/>
              <a:t>be saved to “My Catalog” in order to schedule it. The “Schedule” button is near the bottom of the screen.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868" y="2858364"/>
            <a:ext cx="8001000" cy="2909455"/>
          </a:xfrm>
          <a:prstGeom prst="rect">
            <a:avLst/>
          </a:prstGeom>
        </p:spPr>
      </p:pic>
    </p:spTree>
    <p:extLst>
      <p:ext uri="{BB962C8B-B14F-4D97-AF65-F5344CB8AC3E}">
        <p14:creationId xmlns:p14="http://schemas.microsoft.com/office/powerpoint/2010/main" val="3544109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0"/>
          </p:nvPr>
        </p:nvSpPr>
        <p:spPr>
          <a:xfrm>
            <a:off x="5190706" y="237250"/>
            <a:ext cx="3700462" cy="336549"/>
          </a:xfrm>
        </p:spPr>
        <p:txBody>
          <a:bodyPr/>
          <a:lstStyle/>
          <a:p>
            <a:r>
              <a:rPr lang="en-US" dirty="0" smtClean="0"/>
              <a:t>Scheduling Reports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544" y="573799"/>
            <a:ext cx="7863306" cy="3872579"/>
          </a:xfrm>
          <a:prstGeom prst="rect">
            <a:avLst/>
          </a:prstGeom>
        </p:spPr>
      </p:pic>
      <p:sp>
        <p:nvSpPr>
          <p:cNvPr id="6" name="Text Placeholder 3"/>
          <p:cNvSpPr txBox="1">
            <a:spLocks/>
          </p:cNvSpPr>
          <p:nvPr/>
        </p:nvSpPr>
        <p:spPr>
          <a:xfrm>
            <a:off x="461544" y="4533899"/>
            <a:ext cx="7710906" cy="1590675"/>
          </a:xfrm>
          <a:prstGeom prst="rect">
            <a:avLst/>
          </a:prstGeom>
        </p:spPr>
        <p:txBody>
          <a:bodyPr/>
          <a:lstStyle>
            <a:lvl1pPr marL="342900" indent="-342900" algn="l" defTabSz="457200" rtl="0" eaLnBrk="1" latinLnBrk="0" hangingPunct="1">
              <a:lnSpc>
                <a:spcPct val="100000"/>
              </a:lnSpc>
              <a:spcBef>
                <a:spcPts val="0"/>
              </a:spcBef>
              <a:spcAft>
                <a:spcPts val="1800"/>
              </a:spcAft>
              <a:buClr>
                <a:schemeClr val="tx1">
                  <a:lumMod val="50000"/>
                  <a:lumOff val="50000"/>
                </a:schemeClr>
              </a:buClr>
              <a:buSzPct val="100000"/>
              <a:buFont typeface="Wingdings" charset="2"/>
              <a:buChar char="§"/>
              <a:defRPr sz="1800" kern="120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1600" dirty="0" smtClean="0"/>
              <a:t>Designate a Start Date.  Choose from the daily, weekly, monthly or yearly options to determine the frequency of the report.  Then schedule a start time, which must be within the IUIE online hours.   Make sure to “Save” your choices.  If you are scheduling a report that has a date range, you may want to change the saved parameters between runs.  Either do that through “My Catalog” where the report is saved or use the “Go to saved parameter page” from here.  </a:t>
            </a:r>
          </a:p>
        </p:txBody>
      </p:sp>
    </p:spTree>
    <p:extLst>
      <p:ext uri="{BB962C8B-B14F-4D97-AF65-F5344CB8AC3E}">
        <p14:creationId xmlns:p14="http://schemas.microsoft.com/office/powerpoint/2010/main" val="821303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694" y="3597023"/>
            <a:ext cx="6802482" cy="494412"/>
          </a:xfrm>
        </p:spPr>
        <p:txBody>
          <a:bodyPr/>
          <a:lstStyle/>
          <a:p>
            <a:r>
              <a:rPr lang="en-US" dirty="0" smtClean="0"/>
              <a:t>Using Pivot Tables in Excel</a:t>
            </a:r>
            <a:endParaRPr lang="en-US" dirty="0"/>
          </a:p>
        </p:txBody>
      </p:sp>
      <p:sp>
        <p:nvSpPr>
          <p:cNvPr id="3" name="Text Placeholder 2"/>
          <p:cNvSpPr>
            <a:spLocks noGrp="1"/>
          </p:cNvSpPr>
          <p:nvPr>
            <p:ph type="body" sz="quarter" idx="10"/>
          </p:nvPr>
        </p:nvSpPr>
        <p:spPr/>
        <p:txBody>
          <a:bodyPr/>
          <a:lstStyle/>
          <a:p>
            <a:r>
              <a:rPr lang="en-US" dirty="0" smtClean="0"/>
              <a:t>SECTION 5</a:t>
            </a:r>
            <a:endParaRPr lang="en-US" dirty="0"/>
          </a:p>
        </p:txBody>
      </p:sp>
    </p:spTree>
    <p:extLst>
      <p:ext uri="{BB962C8B-B14F-4D97-AF65-F5344CB8AC3E}">
        <p14:creationId xmlns:p14="http://schemas.microsoft.com/office/powerpoint/2010/main" val="982600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71477" y="272174"/>
            <a:ext cx="8004391" cy="869951"/>
          </a:xfrm>
        </p:spPr>
        <p:txBody>
          <a:bodyPr>
            <a:normAutofit/>
          </a:bodyPr>
          <a:lstStyle/>
          <a:p>
            <a:r>
              <a:rPr lang="en-US" altLang="en-US" sz="2400" dirty="0" smtClean="0"/>
              <a:t>Pivot Table – </a:t>
            </a:r>
            <a:r>
              <a:rPr lang="en-US" altLang="en-US" sz="2000" dirty="0" smtClean="0"/>
              <a:t>an interactive table that links to raw data and allows quick analysis of data</a:t>
            </a:r>
            <a:endParaRPr lang="en-US" sz="24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5975" y="1090060"/>
            <a:ext cx="3838918" cy="5326871"/>
          </a:xfrm>
          <a:prstGeom prst="rect">
            <a:avLst/>
          </a:prstGeom>
        </p:spPr>
      </p:pic>
    </p:spTree>
    <p:extLst>
      <p:ext uri="{BB962C8B-B14F-4D97-AF65-F5344CB8AC3E}">
        <p14:creationId xmlns:p14="http://schemas.microsoft.com/office/powerpoint/2010/main" val="1520458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0"/>
          </p:nvPr>
        </p:nvSpPr>
        <p:spPr>
          <a:xfrm>
            <a:off x="5190706" y="237250"/>
            <a:ext cx="3700462" cy="336549"/>
          </a:xfrm>
        </p:spPr>
        <p:txBody>
          <a:bodyPr/>
          <a:lstStyle/>
          <a:p>
            <a:r>
              <a:rPr lang="en-US" dirty="0" smtClean="0"/>
              <a:t>Pivot Tables</a:t>
            </a:r>
            <a:endParaRPr lang="en-US" dirty="0"/>
          </a:p>
        </p:txBody>
      </p:sp>
      <p:sp>
        <p:nvSpPr>
          <p:cNvPr id="6" name="Text Placeholder 3"/>
          <p:cNvSpPr txBox="1">
            <a:spLocks/>
          </p:cNvSpPr>
          <p:nvPr/>
        </p:nvSpPr>
        <p:spPr>
          <a:xfrm>
            <a:off x="461544" y="4533899"/>
            <a:ext cx="7710906" cy="990601"/>
          </a:xfrm>
          <a:prstGeom prst="rect">
            <a:avLst/>
          </a:prstGeom>
        </p:spPr>
        <p:txBody>
          <a:bodyPr/>
          <a:lstStyle>
            <a:lvl1pPr marL="342900" indent="-342900" algn="l" defTabSz="457200" rtl="0" eaLnBrk="1" latinLnBrk="0" hangingPunct="1">
              <a:lnSpc>
                <a:spcPct val="100000"/>
              </a:lnSpc>
              <a:spcBef>
                <a:spcPts val="0"/>
              </a:spcBef>
              <a:spcAft>
                <a:spcPts val="1800"/>
              </a:spcAft>
              <a:buClr>
                <a:schemeClr val="tx1">
                  <a:lumMod val="50000"/>
                  <a:lumOff val="50000"/>
                </a:schemeClr>
              </a:buClr>
              <a:buSzPct val="100000"/>
              <a:buFont typeface="Wingdings" charset="2"/>
              <a:buChar char="§"/>
              <a:defRPr sz="1800" kern="120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1600" dirty="0" smtClean="0"/>
              <a:t>Start with the data pulled from your report. I put this into a table, but that is not a required step. On the ‘Insert’ tab of the ribbon, the first icon is ‘Pivot Table’. Select this.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544" y="573799"/>
            <a:ext cx="8229600" cy="3591835"/>
          </a:xfrm>
          <a:prstGeom prst="rect">
            <a:avLst/>
          </a:prstGeom>
        </p:spPr>
      </p:pic>
    </p:spTree>
    <p:extLst>
      <p:ext uri="{BB962C8B-B14F-4D97-AF65-F5344CB8AC3E}">
        <p14:creationId xmlns:p14="http://schemas.microsoft.com/office/powerpoint/2010/main" val="1166912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0"/>
          </p:nvPr>
        </p:nvSpPr>
        <p:spPr>
          <a:xfrm>
            <a:off x="5190706" y="237250"/>
            <a:ext cx="3700462" cy="336549"/>
          </a:xfrm>
        </p:spPr>
        <p:txBody>
          <a:bodyPr/>
          <a:lstStyle/>
          <a:p>
            <a:r>
              <a:rPr lang="en-US" dirty="0" smtClean="0"/>
              <a:t>Pivot Tables</a:t>
            </a:r>
            <a:endParaRPr lang="en-US" dirty="0"/>
          </a:p>
        </p:txBody>
      </p:sp>
      <p:sp>
        <p:nvSpPr>
          <p:cNvPr id="6" name="Text Placeholder 3"/>
          <p:cNvSpPr txBox="1">
            <a:spLocks/>
          </p:cNvSpPr>
          <p:nvPr/>
        </p:nvSpPr>
        <p:spPr>
          <a:xfrm>
            <a:off x="4029074" y="895155"/>
            <a:ext cx="4200525" cy="1876620"/>
          </a:xfrm>
          <a:prstGeom prst="rect">
            <a:avLst/>
          </a:prstGeom>
        </p:spPr>
        <p:txBody>
          <a:bodyPr/>
          <a:lstStyle>
            <a:lvl1pPr marL="342900" indent="-342900" algn="l" defTabSz="457200" rtl="0" eaLnBrk="1" latinLnBrk="0" hangingPunct="1">
              <a:lnSpc>
                <a:spcPct val="100000"/>
              </a:lnSpc>
              <a:spcBef>
                <a:spcPts val="0"/>
              </a:spcBef>
              <a:spcAft>
                <a:spcPts val="1800"/>
              </a:spcAft>
              <a:buClr>
                <a:schemeClr val="tx1">
                  <a:lumMod val="50000"/>
                  <a:lumOff val="50000"/>
                </a:schemeClr>
              </a:buClr>
              <a:buSzPct val="100000"/>
              <a:buFont typeface="Wingdings" charset="2"/>
              <a:buChar char="§"/>
              <a:defRPr sz="1800" kern="120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1600" dirty="0" smtClean="0"/>
              <a:t>The table/range will auto select. Please double-check to ensure accuracy.</a:t>
            </a:r>
          </a:p>
          <a:p>
            <a:r>
              <a:rPr lang="en-US" altLang="en-US" sz="1600" dirty="0" smtClean="0"/>
              <a:t>Choose New Worksheet for this example. </a:t>
            </a:r>
          </a:p>
          <a:p>
            <a:r>
              <a:rPr lang="en-US" altLang="en-US" sz="1600" dirty="0" smtClean="0"/>
              <a:t>Click ‘Ok’</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244" y="799713"/>
            <a:ext cx="3203228" cy="2334011"/>
          </a:xfrm>
          <a:prstGeom prst="rect">
            <a:avLst/>
          </a:prstGeom>
        </p:spPr>
      </p:pic>
      <p:sp>
        <p:nvSpPr>
          <p:cNvPr id="3" name="TextBox 2"/>
          <p:cNvSpPr txBox="1"/>
          <p:nvPr/>
        </p:nvSpPr>
        <p:spPr>
          <a:xfrm>
            <a:off x="1162051" y="3924300"/>
            <a:ext cx="6724650" cy="830997"/>
          </a:xfrm>
          <a:prstGeom prst="rect">
            <a:avLst/>
          </a:prstGeom>
          <a:noFill/>
        </p:spPr>
        <p:txBody>
          <a:bodyPr wrap="square" rtlCol="0">
            <a:spAutoFit/>
          </a:bodyPr>
          <a:lstStyle/>
          <a:p>
            <a:pPr marL="285750" indent="-285750">
              <a:buFont typeface="Wingdings" panose="05000000000000000000" pitchFamily="2" charset="2"/>
              <a:buChar char="§"/>
            </a:pPr>
            <a:r>
              <a:rPr lang="en-US" sz="1600" dirty="0" smtClean="0"/>
              <a:t>If you choose ‘Existing Worksheet’, you will be asked to select a cell as well as a worksheet. </a:t>
            </a:r>
            <a:r>
              <a:rPr lang="en-US" sz="1600" b="1" dirty="0" smtClean="0"/>
              <a:t>Make sure the cell is located in Row 3 or lower on the sheet</a:t>
            </a:r>
            <a:r>
              <a:rPr lang="en-US" sz="1600" dirty="0" smtClean="0"/>
              <a:t>. This will allow room for a report filter. </a:t>
            </a:r>
            <a:endParaRPr lang="en-US" sz="1600" dirty="0"/>
          </a:p>
        </p:txBody>
      </p:sp>
    </p:spTree>
    <p:extLst>
      <p:ext uri="{BB962C8B-B14F-4D97-AF65-F5344CB8AC3E}">
        <p14:creationId xmlns:p14="http://schemas.microsoft.com/office/powerpoint/2010/main" val="115094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0"/>
          </p:nvPr>
        </p:nvSpPr>
        <p:spPr>
          <a:xfrm>
            <a:off x="5190706" y="237250"/>
            <a:ext cx="3700462" cy="336549"/>
          </a:xfrm>
        </p:spPr>
        <p:txBody>
          <a:bodyPr/>
          <a:lstStyle/>
          <a:p>
            <a:r>
              <a:rPr lang="en-US" dirty="0" smtClean="0"/>
              <a:t>Pivot Tables</a:t>
            </a:r>
            <a:endParaRPr lang="en-US" dirty="0"/>
          </a:p>
        </p:txBody>
      </p:sp>
      <p:sp>
        <p:nvSpPr>
          <p:cNvPr id="3" name="TextBox 2"/>
          <p:cNvSpPr txBox="1"/>
          <p:nvPr/>
        </p:nvSpPr>
        <p:spPr>
          <a:xfrm>
            <a:off x="4486274" y="762000"/>
            <a:ext cx="4657725" cy="4770537"/>
          </a:xfrm>
          <a:prstGeom prst="rect">
            <a:avLst/>
          </a:prstGeom>
          <a:noFill/>
        </p:spPr>
        <p:txBody>
          <a:bodyPr wrap="square" rtlCol="0">
            <a:spAutoFit/>
          </a:bodyPr>
          <a:lstStyle/>
          <a:p>
            <a:pPr marL="285750" indent="-285750">
              <a:buFont typeface="Wingdings" panose="05000000000000000000" pitchFamily="2" charset="2"/>
              <a:buChar char="§"/>
            </a:pPr>
            <a:r>
              <a:rPr lang="en-US" sz="1600" dirty="0" smtClean="0"/>
              <a:t>You will be taken to the worksheet and see a rectangle called ‘PivotTable#’ and the ‘PivotTable Field List’</a:t>
            </a:r>
          </a:p>
          <a:p>
            <a:pPr marL="285750" indent="-285750">
              <a:buFont typeface="Wingdings" panose="05000000000000000000" pitchFamily="2" charset="2"/>
              <a:buChar char="§"/>
            </a:pPr>
            <a:endParaRPr lang="en-US" sz="1600" dirty="0" smtClean="0"/>
          </a:p>
          <a:p>
            <a:pPr marL="285750" indent="-285750">
              <a:buFont typeface="Wingdings" panose="05000000000000000000" pitchFamily="2" charset="2"/>
              <a:buChar char="§"/>
            </a:pPr>
            <a:r>
              <a:rPr lang="en-US" sz="1600" b="1" dirty="0" smtClean="0"/>
              <a:t>Report Filter:</a:t>
            </a:r>
          </a:p>
          <a:p>
            <a:pPr marL="742950" lvl="1" indent="-285750">
              <a:buFont typeface="Wingdings" panose="05000000000000000000" pitchFamily="2" charset="2"/>
              <a:buChar char="§"/>
            </a:pPr>
            <a:r>
              <a:rPr lang="en-US" sz="1600" dirty="0" smtClean="0"/>
              <a:t>Filter pivot table by a set of chosen values (i.e. campus)</a:t>
            </a:r>
          </a:p>
          <a:p>
            <a:pPr marL="285750" indent="-285750">
              <a:buFont typeface="Wingdings" panose="05000000000000000000" pitchFamily="2" charset="2"/>
              <a:buChar char="§"/>
            </a:pPr>
            <a:r>
              <a:rPr lang="en-US" sz="1600" b="1" dirty="0" smtClean="0"/>
              <a:t>Row Labels:</a:t>
            </a:r>
          </a:p>
          <a:p>
            <a:pPr marL="742950" lvl="1" indent="-285750">
              <a:buFont typeface="Wingdings" panose="05000000000000000000" pitchFamily="2" charset="2"/>
              <a:buChar char="§"/>
            </a:pPr>
            <a:r>
              <a:rPr lang="en-US" sz="1600" dirty="0" smtClean="0"/>
              <a:t>Fields which allow you to break down data into categories</a:t>
            </a:r>
          </a:p>
          <a:p>
            <a:pPr marL="285750" indent="-285750">
              <a:buFont typeface="Wingdings" panose="05000000000000000000" pitchFamily="2" charset="2"/>
              <a:buChar char="§"/>
            </a:pPr>
            <a:r>
              <a:rPr lang="en-US" sz="1600" b="1" dirty="0" smtClean="0"/>
              <a:t>Column Labels:</a:t>
            </a:r>
          </a:p>
          <a:p>
            <a:pPr marL="742950" lvl="1" indent="-285750">
              <a:buFont typeface="Wingdings" panose="05000000000000000000" pitchFamily="2" charset="2"/>
              <a:buChar char="§"/>
            </a:pPr>
            <a:r>
              <a:rPr lang="en-US" sz="1600" dirty="0" smtClean="0"/>
              <a:t>Creates groups of data in columns. Allows for subdivision of row labels</a:t>
            </a:r>
          </a:p>
          <a:p>
            <a:pPr marL="285750" indent="-285750">
              <a:buFont typeface="Wingdings" panose="05000000000000000000" pitchFamily="2" charset="2"/>
              <a:buChar char="§"/>
            </a:pPr>
            <a:r>
              <a:rPr lang="en-US" sz="1600" b="1" dirty="0" smtClean="0"/>
              <a:t>Values:</a:t>
            </a:r>
          </a:p>
          <a:p>
            <a:pPr marL="742950" lvl="1" indent="-285750">
              <a:buFont typeface="Wingdings" panose="05000000000000000000" pitchFamily="2" charset="2"/>
              <a:buChar char="§"/>
            </a:pPr>
            <a:r>
              <a:rPr lang="en-US" sz="1600" dirty="0" smtClean="0"/>
              <a:t>The field(s) you want to subtotal and display in your table. The “meat” of your pivot table</a:t>
            </a:r>
          </a:p>
          <a:p>
            <a:pPr marL="742950" lvl="1" indent="-285750">
              <a:buFont typeface="Wingdings" panose="05000000000000000000" pitchFamily="2" charset="2"/>
              <a:buChar char="§"/>
            </a:pPr>
            <a:endParaRPr lang="en-US" sz="1600" dirty="0" smtClean="0"/>
          </a:p>
          <a:p>
            <a:pPr marL="285750" indent="-285750">
              <a:buFont typeface="Wingdings" panose="05000000000000000000" pitchFamily="2" charset="2"/>
              <a:buChar char="§"/>
            </a:pPr>
            <a:endParaRPr lang="en-US"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01" y="94374"/>
            <a:ext cx="4393573" cy="5963525"/>
          </a:xfrm>
          <a:prstGeom prst="rect">
            <a:avLst/>
          </a:prstGeom>
        </p:spPr>
      </p:pic>
    </p:spTree>
    <p:extLst>
      <p:ext uri="{BB962C8B-B14F-4D97-AF65-F5344CB8AC3E}">
        <p14:creationId xmlns:p14="http://schemas.microsoft.com/office/powerpoint/2010/main" val="4126327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0"/>
          </p:nvPr>
        </p:nvSpPr>
        <p:spPr>
          <a:xfrm>
            <a:off x="5190706" y="237250"/>
            <a:ext cx="3700462" cy="336549"/>
          </a:xfrm>
        </p:spPr>
        <p:txBody>
          <a:bodyPr/>
          <a:lstStyle/>
          <a:p>
            <a:r>
              <a:rPr lang="en-US" dirty="0" smtClean="0"/>
              <a:t>Pivot Tables</a:t>
            </a:r>
            <a:endParaRPr lang="en-US" dirty="0"/>
          </a:p>
        </p:txBody>
      </p:sp>
      <p:sp>
        <p:nvSpPr>
          <p:cNvPr id="3" name="TextBox 2"/>
          <p:cNvSpPr txBox="1"/>
          <p:nvPr/>
        </p:nvSpPr>
        <p:spPr>
          <a:xfrm>
            <a:off x="4486274" y="762000"/>
            <a:ext cx="4657725" cy="2800767"/>
          </a:xfrm>
          <a:prstGeom prst="rect">
            <a:avLst/>
          </a:prstGeom>
          <a:noFill/>
        </p:spPr>
        <p:txBody>
          <a:bodyPr wrap="square" rtlCol="0">
            <a:spAutoFit/>
          </a:bodyPr>
          <a:lstStyle/>
          <a:p>
            <a:pPr marL="742950" lvl="1" indent="-285750">
              <a:buFont typeface="Wingdings" panose="05000000000000000000" pitchFamily="2" charset="2"/>
              <a:buChar char="§"/>
            </a:pPr>
            <a:r>
              <a:rPr lang="en-US" sz="1600" dirty="0" smtClean="0"/>
              <a:t>‘Values’ represent what you want to aggregate. In this case, we are counting the number of applications by school and program.</a:t>
            </a:r>
          </a:p>
          <a:p>
            <a:pPr marL="742950" lvl="1" indent="-285750">
              <a:buFont typeface="Wingdings" panose="05000000000000000000" pitchFamily="2" charset="2"/>
              <a:buChar char="§"/>
            </a:pPr>
            <a:r>
              <a:rPr lang="en-US" sz="1600" dirty="0" smtClean="0"/>
              <a:t>Select, drag, and drop the field to ‘Values’.</a:t>
            </a:r>
          </a:p>
          <a:p>
            <a:pPr marL="742950" lvl="1" indent="-285750">
              <a:buFont typeface="Wingdings" panose="05000000000000000000" pitchFamily="2" charset="2"/>
              <a:buChar char="§"/>
            </a:pPr>
            <a:r>
              <a:rPr lang="en-US" sz="1600" dirty="0" smtClean="0"/>
              <a:t>Excel will best guess how to aggregate the field, but can be changed by clicking on the down arrow to the right and selecting&gt;&gt;’Value Field Settings.</a:t>
            </a:r>
          </a:p>
          <a:p>
            <a:pPr marL="285750" indent="-285750">
              <a:buFont typeface="Wingdings" panose="05000000000000000000" pitchFamily="2" charset="2"/>
              <a:buChar char="§"/>
            </a:pPr>
            <a:endParaRPr lang="en-US" sz="1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065" y="237250"/>
            <a:ext cx="4489621" cy="6096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8843" y="3562767"/>
            <a:ext cx="3604688" cy="2395754"/>
          </a:xfrm>
          <a:prstGeom prst="rect">
            <a:avLst/>
          </a:prstGeom>
        </p:spPr>
      </p:pic>
    </p:spTree>
    <p:extLst>
      <p:ext uri="{BB962C8B-B14F-4D97-AF65-F5344CB8AC3E}">
        <p14:creationId xmlns:p14="http://schemas.microsoft.com/office/powerpoint/2010/main" val="3853770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0"/>
          </p:nvPr>
        </p:nvSpPr>
        <p:spPr>
          <a:xfrm>
            <a:off x="5190706" y="237250"/>
            <a:ext cx="3700462" cy="336549"/>
          </a:xfrm>
        </p:spPr>
        <p:txBody>
          <a:bodyPr/>
          <a:lstStyle/>
          <a:p>
            <a:r>
              <a:rPr lang="en-US" dirty="0" smtClean="0"/>
              <a:t>Pivot Tables</a:t>
            </a:r>
            <a:endParaRPr lang="en-US" dirty="0"/>
          </a:p>
        </p:txBody>
      </p:sp>
      <p:sp>
        <p:nvSpPr>
          <p:cNvPr id="3" name="TextBox 2"/>
          <p:cNvSpPr txBox="1"/>
          <p:nvPr/>
        </p:nvSpPr>
        <p:spPr>
          <a:xfrm>
            <a:off x="5772150" y="762000"/>
            <a:ext cx="3371849" cy="2308324"/>
          </a:xfrm>
          <a:prstGeom prst="rect">
            <a:avLst/>
          </a:prstGeom>
          <a:noFill/>
        </p:spPr>
        <p:txBody>
          <a:bodyPr wrap="square" rtlCol="0">
            <a:spAutoFit/>
          </a:bodyPr>
          <a:lstStyle/>
          <a:p>
            <a:pPr marL="742950" lvl="1" indent="-285750">
              <a:buFont typeface="Wingdings" panose="05000000000000000000" pitchFamily="2" charset="2"/>
              <a:buChar char="§"/>
            </a:pPr>
            <a:r>
              <a:rPr lang="en-US" sz="1600" dirty="0" smtClean="0"/>
              <a:t>‘Row Labels’ allows you to break your aggregate value(s) down into categories.</a:t>
            </a:r>
          </a:p>
          <a:p>
            <a:pPr marL="742950" lvl="1" indent="-285750">
              <a:buFont typeface="Wingdings" panose="05000000000000000000" pitchFamily="2" charset="2"/>
              <a:buChar char="§"/>
            </a:pPr>
            <a:r>
              <a:rPr lang="en-US" sz="1600" dirty="0" smtClean="0"/>
              <a:t>In this case we added ‘Academic Group Description’, and now we see how many applications there are by school.</a:t>
            </a:r>
            <a:endParaRPr lang="en-US" sz="1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74" y="428621"/>
            <a:ext cx="5665493" cy="5495929"/>
          </a:xfrm>
          <a:prstGeom prst="rect">
            <a:avLst/>
          </a:prstGeom>
        </p:spPr>
      </p:pic>
    </p:spTree>
    <p:extLst>
      <p:ext uri="{BB962C8B-B14F-4D97-AF65-F5344CB8AC3E}">
        <p14:creationId xmlns:p14="http://schemas.microsoft.com/office/powerpoint/2010/main" val="838498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0"/>
          </p:nvPr>
        </p:nvSpPr>
        <p:spPr>
          <a:xfrm>
            <a:off x="5190706" y="237250"/>
            <a:ext cx="3700462" cy="336549"/>
          </a:xfrm>
        </p:spPr>
        <p:txBody>
          <a:bodyPr/>
          <a:lstStyle/>
          <a:p>
            <a:r>
              <a:rPr lang="en-US" dirty="0" smtClean="0"/>
              <a:t>Pivot Tables</a:t>
            </a:r>
            <a:endParaRPr lang="en-US" dirty="0"/>
          </a:p>
        </p:txBody>
      </p:sp>
      <p:sp>
        <p:nvSpPr>
          <p:cNvPr id="3" name="TextBox 2"/>
          <p:cNvSpPr txBox="1"/>
          <p:nvPr/>
        </p:nvSpPr>
        <p:spPr>
          <a:xfrm>
            <a:off x="5772150" y="762000"/>
            <a:ext cx="3371849" cy="3046988"/>
          </a:xfrm>
          <a:prstGeom prst="rect">
            <a:avLst/>
          </a:prstGeom>
          <a:noFill/>
        </p:spPr>
        <p:txBody>
          <a:bodyPr wrap="square" rtlCol="0">
            <a:spAutoFit/>
          </a:bodyPr>
          <a:lstStyle/>
          <a:p>
            <a:pPr marL="742950" lvl="1" indent="-285750">
              <a:buFont typeface="Wingdings" panose="05000000000000000000" pitchFamily="2" charset="2"/>
              <a:buChar char="§"/>
            </a:pPr>
            <a:r>
              <a:rPr lang="en-US" sz="1600" dirty="0" smtClean="0"/>
              <a:t>By adding a second field to ‘Row Labels’ (‘Academic Program Description’), now the count of each school is broken down by academic program.</a:t>
            </a:r>
          </a:p>
          <a:p>
            <a:pPr marL="742950" lvl="1" indent="-285750">
              <a:buFont typeface="Wingdings" panose="05000000000000000000" pitchFamily="2" charset="2"/>
              <a:buChar char="§"/>
            </a:pPr>
            <a:r>
              <a:rPr lang="en-US" sz="1600" dirty="0" smtClean="0"/>
              <a:t>The ‘minus’ sign next to each school name can be toggled to collapse or expand the pivot table to hide/show the programs.</a:t>
            </a:r>
          </a:p>
          <a:p>
            <a:pPr lvl="1"/>
            <a:endParaRPr lang="en-US" sz="1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095" y="237250"/>
            <a:ext cx="6031913" cy="5011025"/>
          </a:xfrm>
          <a:prstGeom prst="rect">
            <a:avLst/>
          </a:prstGeom>
        </p:spPr>
      </p:pic>
    </p:spTree>
    <p:extLst>
      <p:ext uri="{BB962C8B-B14F-4D97-AF65-F5344CB8AC3E}">
        <p14:creationId xmlns:p14="http://schemas.microsoft.com/office/powerpoint/2010/main" val="264533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 Values and Wild Cards</a:t>
            </a:r>
            <a:endParaRPr lang="en-US" dirty="0"/>
          </a:p>
        </p:txBody>
      </p:sp>
      <p:sp>
        <p:nvSpPr>
          <p:cNvPr id="3" name="Text Placeholder 2"/>
          <p:cNvSpPr>
            <a:spLocks noGrp="1"/>
          </p:cNvSpPr>
          <p:nvPr>
            <p:ph type="body" sz="quarter" idx="10"/>
          </p:nvPr>
        </p:nvSpPr>
        <p:spPr>
          <a:xfrm>
            <a:off x="506694" y="2777529"/>
            <a:ext cx="3700462" cy="336549"/>
          </a:xfrm>
        </p:spPr>
        <p:txBody>
          <a:bodyPr/>
          <a:lstStyle/>
          <a:p>
            <a:r>
              <a:rPr lang="en-US" dirty="0" smtClean="0"/>
              <a:t>SECTION 1</a:t>
            </a:r>
            <a:endParaRPr lang="en-US" dirty="0"/>
          </a:p>
        </p:txBody>
      </p:sp>
    </p:spTree>
    <p:extLst>
      <p:ext uri="{BB962C8B-B14F-4D97-AF65-F5344CB8AC3E}">
        <p14:creationId xmlns:p14="http://schemas.microsoft.com/office/powerpoint/2010/main" val="2409528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0"/>
          </p:nvPr>
        </p:nvSpPr>
        <p:spPr>
          <a:xfrm>
            <a:off x="5190706" y="237250"/>
            <a:ext cx="3700462" cy="336549"/>
          </a:xfrm>
        </p:spPr>
        <p:txBody>
          <a:bodyPr/>
          <a:lstStyle/>
          <a:p>
            <a:r>
              <a:rPr lang="en-US" dirty="0" smtClean="0"/>
              <a:t>Pivot Tables</a:t>
            </a:r>
            <a:endParaRPr lang="en-US" dirty="0"/>
          </a:p>
        </p:txBody>
      </p:sp>
      <p:sp>
        <p:nvSpPr>
          <p:cNvPr id="3" name="TextBox 2"/>
          <p:cNvSpPr txBox="1"/>
          <p:nvPr/>
        </p:nvSpPr>
        <p:spPr>
          <a:xfrm>
            <a:off x="5772150" y="762000"/>
            <a:ext cx="3371849" cy="2308324"/>
          </a:xfrm>
          <a:prstGeom prst="rect">
            <a:avLst/>
          </a:prstGeom>
          <a:noFill/>
        </p:spPr>
        <p:txBody>
          <a:bodyPr wrap="square" rtlCol="0">
            <a:spAutoFit/>
          </a:bodyPr>
          <a:lstStyle/>
          <a:p>
            <a:pPr marL="742950" lvl="1" indent="-285750">
              <a:buFont typeface="Wingdings" panose="05000000000000000000" pitchFamily="2" charset="2"/>
              <a:buChar char="§"/>
            </a:pPr>
            <a:r>
              <a:rPr lang="en-US" sz="1600" dirty="0" smtClean="0"/>
              <a:t>‘Columns’ allows you to separate each category into groups.</a:t>
            </a:r>
          </a:p>
          <a:p>
            <a:pPr marL="742950" lvl="1" indent="-285750">
              <a:buFont typeface="Wingdings" panose="05000000000000000000" pitchFamily="2" charset="2"/>
              <a:buChar char="§"/>
            </a:pPr>
            <a:r>
              <a:rPr lang="en-US" sz="1600" dirty="0" smtClean="0"/>
              <a:t>In this case, we added Admit Term Code, which allows us to see when students are applying to start in the programs.</a:t>
            </a:r>
          </a:p>
          <a:p>
            <a:pPr lvl="1"/>
            <a:endParaRPr lang="en-US"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960" y="573799"/>
            <a:ext cx="6092499" cy="4693526"/>
          </a:xfrm>
          <a:prstGeom prst="rect">
            <a:avLst/>
          </a:prstGeom>
        </p:spPr>
      </p:pic>
    </p:spTree>
    <p:extLst>
      <p:ext uri="{BB962C8B-B14F-4D97-AF65-F5344CB8AC3E}">
        <p14:creationId xmlns:p14="http://schemas.microsoft.com/office/powerpoint/2010/main" val="1907036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0"/>
          </p:nvPr>
        </p:nvSpPr>
        <p:spPr>
          <a:xfrm>
            <a:off x="5190706" y="237250"/>
            <a:ext cx="3700462" cy="336549"/>
          </a:xfrm>
        </p:spPr>
        <p:txBody>
          <a:bodyPr/>
          <a:lstStyle/>
          <a:p>
            <a:r>
              <a:rPr lang="en-US" dirty="0" smtClean="0"/>
              <a:t>Pivot Tables</a:t>
            </a:r>
            <a:endParaRPr lang="en-US" dirty="0"/>
          </a:p>
        </p:txBody>
      </p:sp>
      <p:sp>
        <p:nvSpPr>
          <p:cNvPr id="3" name="TextBox 2"/>
          <p:cNvSpPr txBox="1"/>
          <p:nvPr/>
        </p:nvSpPr>
        <p:spPr>
          <a:xfrm>
            <a:off x="742951" y="3590925"/>
            <a:ext cx="7572374" cy="830997"/>
          </a:xfrm>
          <a:prstGeom prst="rect">
            <a:avLst/>
          </a:prstGeom>
          <a:noFill/>
        </p:spPr>
        <p:txBody>
          <a:bodyPr wrap="square" rtlCol="0">
            <a:spAutoFit/>
          </a:bodyPr>
          <a:lstStyle/>
          <a:p>
            <a:pPr marL="742950" lvl="1" indent="-285750">
              <a:buFont typeface="Wingdings" panose="05000000000000000000" pitchFamily="2" charset="2"/>
              <a:buChar char="§"/>
            </a:pPr>
            <a:r>
              <a:rPr lang="en-US" sz="1600" dirty="0" smtClean="0"/>
              <a:t>The headings of the pivot table can be changed by clicking within the cell you wish to change and typing the new name.</a:t>
            </a:r>
          </a:p>
          <a:p>
            <a:pPr lvl="1"/>
            <a:endParaRPr lang="en-US" sz="1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9883" y="1242867"/>
            <a:ext cx="5077534" cy="2086266"/>
          </a:xfrm>
          <a:prstGeom prst="rect">
            <a:avLst/>
          </a:prstGeom>
        </p:spPr>
      </p:pic>
    </p:spTree>
    <p:extLst>
      <p:ext uri="{BB962C8B-B14F-4D97-AF65-F5344CB8AC3E}">
        <p14:creationId xmlns:p14="http://schemas.microsoft.com/office/powerpoint/2010/main" val="4230748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694" y="3597023"/>
            <a:ext cx="6802482" cy="494412"/>
          </a:xfrm>
        </p:spPr>
        <p:txBody>
          <a:bodyPr/>
          <a:lstStyle/>
          <a:p>
            <a:r>
              <a:rPr lang="en-US" dirty="0" smtClean="0"/>
              <a:t>Tips and Tricks</a:t>
            </a:r>
            <a:endParaRPr lang="en-US" dirty="0"/>
          </a:p>
        </p:txBody>
      </p:sp>
      <p:sp>
        <p:nvSpPr>
          <p:cNvPr id="3" name="Text Placeholder 2"/>
          <p:cNvSpPr>
            <a:spLocks noGrp="1"/>
          </p:cNvSpPr>
          <p:nvPr>
            <p:ph type="body" sz="quarter" idx="10"/>
          </p:nvPr>
        </p:nvSpPr>
        <p:spPr/>
        <p:txBody>
          <a:bodyPr/>
          <a:lstStyle/>
          <a:p>
            <a:r>
              <a:rPr lang="en-US" dirty="0" smtClean="0"/>
              <a:t>SECTION 6</a:t>
            </a:r>
            <a:endParaRPr lang="en-US" dirty="0"/>
          </a:p>
        </p:txBody>
      </p:sp>
    </p:spTree>
    <p:extLst>
      <p:ext uri="{BB962C8B-B14F-4D97-AF65-F5344CB8AC3E}">
        <p14:creationId xmlns:p14="http://schemas.microsoft.com/office/powerpoint/2010/main" val="1129714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Tips and Tricks</a:t>
            </a:r>
            <a:endParaRPr lang="en-US" dirty="0"/>
          </a:p>
        </p:txBody>
      </p:sp>
      <p:sp>
        <p:nvSpPr>
          <p:cNvPr id="4" name="Content Placeholder 3"/>
          <p:cNvSpPr>
            <a:spLocks noGrp="1"/>
          </p:cNvSpPr>
          <p:nvPr>
            <p:ph idx="1"/>
          </p:nvPr>
        </p:nvSpPr>
        <p:spPr/>
        <p:txBody>
          <a:bodyPr>
            <a:normAutofit/>
          </a:bodyPr>
          <a:lstStyle/>
          <a:p>
            <a:pPr>
              <a:buFont typeface="Wingdings" panose="05000000000000000000" pitchFamily="2" charset="2"/>
              <a:buChar char="§"/>
            </a:pPr>
            <a:r>
              <a:rPr lang="en-US" sz="1600" dirty="0" smtClean="0"/>
              <a:t>Save your report prior to running!</a:t>
            </a:r>
          </a:p>
          <a:p>
            <a:pPr>
              <a:buFont typeface="Wingdings" panose="05000000000000000000" pitchFamily="2" charset="2"/>
              <a:buChar char="§"/>
            </a:pPr>
            <a:r>
              <a:rPr lang="en-US" sz="1600" dirty="0" smtClean="0"/>
              <a:t>Iterate upon your report aka “build your report in layers”</a:t>
            </a:r>
          </a:p>
          <a:p>
            <a:pPr lvl="1">
              <a:buFont typeface="Wingdings" panose="05000000000000000000" pitchFamily="2" charset="2"/>
              <a:buChar char="§"/>
            </a:pPr>
            <a:r>
              <a:rPr lang="en-US" sz="1400" dirty="0" smtClean="0"/>
              <a:t>Isolate parameters that are not working</a:t>
            </a:r>
          </a:p>
          <a:p>
            <a:pPr>
              <a:buFont typeface="Wingdings" panose="05000000000000000000" pitchFamily="2" charset="2"/>
              <a:buChar char="§"/>
            </a:pPr>
            <a:r>
              <a:rPr lang="en-US" sz="1600" dirty="0" smtClean="0"/>
              <a:t>Always check the technical name of the field before writing SQL code. The technical name can vary for the same field depending on which table the report is pulling from.</a:t>
            </a:r>
          </a:p>
          <a:p>
            <a:pPr>
              <a:buFont typeface="Wingdings" panose="05000000000000000000" pitchFamily="2" charset="2"/>
              <a:buChar char="§"/>
            </a:pPr>
            <a:r>
              <a:rPr lang="en-US" sz="1600" dirty="0" smtClean="0"/>
              <a:t>When uploading a table to IUIE, it is easier to leave the ‘Name’ of the column as the default, ‘Col1’. </a:t>
            </a:r>
          </a:p>
          <a:p>
            <a:pPr lvl="1">
              <a:buFont typeface="Wingdings" panose="05000000000000000000" pitchFamily="2" charset="2"/>
              <a:buChar char="§"/>
            </a:pPr>
            <a:r>
              <a:rPr lang="en-US" sz="1400" dirty="0" smtClean="0"/>
              <a:t>You will refer to the name of the column in your SQL statement in your report.</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39487895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Tips and Tricks</a:t>
            </a:r>
            <a:endParaRPr lang="en-US" dirty="0"/>
          </a:p>
        </p:txBody>
      </p:sp>
      <p:sp>
        <p:nvSpPr>
          <p:cNvPr id="4" name="Content Placeholder 3"/>
          <p:cNvSpPr>
            <a:spLocks noGrp="1"/>
          </p:cNvSpPr>
          <p:nvPr>
            <p:ph idx="1"/>
          </p:nvPr>
        </p:nvSpPr>
        <p:spPr>
          <a:xfrm>
            <a:off x="452149" y="1033223"/>
            <a:ext cx="8015594" cy="4577002"/>
          </a:xfrm>
        </p:spPr>
        <p:txBody>
          <a:bodyPr>
            <a:normAutofit fontScale="92500"/>
          </a:bodyPr>
          <a:lstStyle/>
          <a:p>
            <a:pPr>
              <a:buFont typeface="Wingdings" panose="05000000000000000000" pitchFamily="2" charset="2"/>
              <a:buChar char="§"/>
            </a:pPr>
            <a:endParaRPr lang="en-US" sz="1600" dirty="0" smtClean="0"/>
          </a:p>
          <a:p>
            <a:pPr>
              <a:buFont typeface="Wingdings" panose="05000000000000000000" pitchFamily="2" charset="2"/>
              <a:buChar char="§"/>
            </a:pPr>
            <a:r>
              <a:rPr lang="en-US" sz="1700" dirty="0"/>
              <a:t>The only part of the technical name of your uploaded tables that changes is the name you give each table. The rest of the technical name is auto generated by IUIE and is always the same. </a:t>
            </a:r>
          </a:p>
          <a:p>
            <a:pPr lvl="1">
              <a:buFont typeface="Wingdings" panose="05000000000000000000" pitchFamily="2" charset="2"/>
              <a:buChar char="§"/>
            </a:pPr>
            <a:r>
              <a:rPr lang="en-US" sz="1500" dirty="0"/>
              <a:t>You can copy the technical name from one report to past into another report, and only change the name portion if necessary.</a:t>
            </a:r>
          </a:p>
          <a:p>
            <a:pPr>
              <a:buFont typeface="Wingdings" panose="05000000000000000000" pitchFamily="2" charset="2"/>
              <a:buChar char="§"/>
            </a:pPr>
            <a:r>
              <a:rPr lang="en-US" sz="1700" dirty="0" smtClean="0"/>
              <a:t>Give </a:t>
            </a:r>
            <a:r>
              <a:rPr lang="en-US" sz="1700" dirty="0"/>
              <a:t>the same name to both the upload file and the table you are uploading.</a:t>
            </a:r>
          </a:p>
          <a:p>
            <a:pPr>
              <a:buFont typeface="Wingdings" panose="05000000000000000000" pitchFamily="2" charset="2"/>
              <a:buChar char="§"/>
            </a:pPr>
            <a:r>
              <a:rPr lang="en-US" sz="1700" dirty="0" smtClean="0"/>
              <a:t>Copying and pasting SQL code from one report to another is a helpful and an efficient method of report building.</a:t>
            </a:r>
          </a:p>
          <a:p>
            <a:pPr>
              <a:buFont typeface="Wingdings" panose="05000000000000000000" pitchFamily="2" charset="2"/>
              <a:buChar char="§"/>
            </a:pPr>
            <a:r>
              <a:rPr lang="en-US" sz="1700" dirty="0" smtClean="0"/>
              <a:t>The colors Excel uses in the pivot table actually comes from your workbook theme. To change the set of accent colors, go to Page Layout &gt;&gt; Themes.</a:t>
            </a:r>
          </a:p>
          <a:p>
            <a:pPr>
              <a:buFont typeface="Wingdings" panose="05000000000000000000" pitchFamily="2" charset="2"/>
              <a:buChar char="§"/>
            </a:pPr>
            <a:r>
              <a:rPr lang="en-US" sz="1700" dirty="0" smtClean="0"/>
              <a:t>A field can be removed from a pivot table by unchecking the box in the field list.</a:t>
            </a:r>
          </a:p>
          <a:p>
            <a:pPr>
              <a:buFont typeface="Wingdings" panose="05000000000000000000" pitchFamily="2" charset="2"/>
              <a:buChar char="§"/>
            </a:pPr>
            <a:endParaRPr lang="en-US" sz="1600" dirty="0" smtClean="0"/>
          </a:p>
          <a:p>
            <a:pPr>
              <a:buFont typeface="Wingdings" panose="05000000000000000000" pitchFamily="2" charset="2"/>
              <a:buChar char="§"/>
            </a:pPr>
            <a:endParaRPr lang="en-US" sz="1600" dirty="0"/>
          </a:p>
        </p:txBody>
      </p:sp>
    </p:spTree>
    <p:extLst>
      <p:ext uri="{BB962C8B-B14F-4D97-AF65-F5344CB8AC3E}">
        <p14:creationId xmlns:p14="http://schemas.microsoft.com/office/powerpoint/2010/main" val="1119094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2799699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427" y="699432"/>
            <a:ext cx="8004391" cy="638906"/>
          </a:xfrm>
        </p:spPr>
        <p:txBody>
          <a:bodyPr>
            <a:noAutofit/>
          </a:bodyPr>
          <a:lstStyle/>
          <a:p>
            <a:r>
              <a:rPr lang="en-US" altLang="en-US" sz="2400" dirty="0"/>
              <a:t>“Valid Values” – </a:t>
            </a:r>
            <a:r>
              <a:rPr lang="en-US" altLang="en-US" sz="2000" dirty="0"/>
              <a:t>for when you don’t know the codes for a parameter value you need to use</a:t>
            </a:r>
            <a:endParaRPr lang="en-US" sz="2000" dirty="0"/>
          </a:p>
        </p:txBody>
      </p:sp>
      <p:sp>
        <p:nvSpPr>
          <p:cNvPr id="4" name="Content Placeholder 3"/>
          <p:cNvSpPr>
            <a:spLocks noGrp="1"/>
          </p:cNvSpPr>
          <p:nvPr>
            <p:ph idx="1"/>
          </p:nvPr>
        </p:nvSpPr>
        <p:spPr>
          <a:xfrm>
            <a:off x="903704" y="3362324"/>
            <a:ext cx="7630713" cy="2733675"/>
          </a:xfrm>
        </p:spPr>
        <p:txBody>
          <a:bodyPr>
            <a:normAutofit/>
          </a:bodyPr>
          <a:lstStyle/>
          <a:p>
            <a:pPr marL="0" indent="0">
              <a:buNone/>
            </a:pPr>
            <a:r>
              <a:rPr lang="en-US" altLang="en-US" sz="1600" dirty="0" smtClean="0"/>
              <a:t>The </a:t>
            </a:r>
            <a:r>
              <a:rPr lang="en-US" altLang="en-US" sz="1600" dirty="0"/>
              <a:t>“Valid Values” button will give you a list of the valid codes for that particular parameter.  Check the option(s) you need and press “Return Values”.  You will be returned to the report request page with the value(s) you selected filled in.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366" y="1463729"/>
            <a:ext cx="5545220" cy="1768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9317" y="4224339"/>
            <a:ext cx="6143608" cy="2076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4012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30027" y="272174"/>
            <a:ext cx="8004391" cy="869951"/>
          </a:xfrm>
        </p:spPr>
        <p:txBody>
          <a:bodyPr>
            <a:normAutofit/>
          </a:bodyPr>
          <a:lstStyle/>
          <a:p>
            <a:r>
              <a:rPr lang="en-US" altLang="en-US" sz="2400" kern="1200" dirty="0">
                <a:solidFill>
                  <a:prstClr val="black"/>
                </a:solidFill>
                <a:latin typeface="Calibri"/>
                <a:cs typeface="+mj-cs"/>
              </a:rPr>
              <a:t>“Wild Cards” – </a:t>
            </a:r>
            <a:r>
              <a:rPr lang="en-US" altLang="en-US" sz="2000" kern="1200" dirty="0">
                <a:solidFill>
                  <a:prstClr val="black"/>
                </a:solidFill>
                <a:latin typeface="Calibri"/>
                <a:cs typeface="+mj-cs"/>
              </a:rPr>
              <a:t>for when one value for the parameter just isn’t enough. </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012" y="1019175"/>
            <a:ext cx="586422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idx="1"/>
          </p:nvPr>
        </p:nvSpPr>
        <p:spPr>
          <a:xfrm>
            <a:off x="471477" y="4581525"/>
            <a:ext cx="8201043" cy="1714499"/>
          </a:xfrm>
        </p:spPr>
        <p:txBody>
          <a:bodyPr>
            <a:normAutofit fontScale="85000" lnSpcReduction="20000"/>
          </a:bodyPr>
          <a:lstStyle/>
          <a:p>
            <a:pPr marL="0" indent="0">
              <a:buNone/>
            </a:pPr>
            <a:r>
              <a:rPr lang="en-US" altLang="en-US" dirty="0"/>
              <a:t>When there are multiple values you wish to enter for a parameter there are two ways to do it.  One is to list each one with a comma between, as the “Admit Term” above.  The other is to use a “Wildcard”.  In this case we wish to see all the components of the IBT TOEFL scores.  Adding the % sign after IBT will give us any value that begins with IBT.  You can also use the % in front of a value to return anything that ends with that.   There are other options, like using ? To represent just one character.  If you will click on “Wildcards Allowed” you will be directed to the Knowledge Base article that explains each option.</a:t>
            </a:r>
          </a:p>
          <a:p>
            <a:pPr marL="0" indent="0">
              <a:buNone/>
            </a:pPr>
            <a:endParaRPr lang="en-US" dirty="0"/>
          </a:p>
        </p:txBody>
      </p:sp>
    </p:spTree>
    <p:extLst>
      <p:ext uri="{BB962C8B-B14F-4D97-AF65-F5344CB8AC3E}">
        <p14:creationId xmlns:p14="http://schemas.microsoft.com/office/powerpoint/2010/main" val="1089529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694" y="3597023"/>
            <a:ext cx="6802482" cy="494412"/>
          </a:xfrm>
        </p:spPr>
        <p:txBody>
          <a:bodyPr/>
          <a:lstStyle/>
          <a:p>
            <a:r>
              <a:rPr lang="en-US" dirty="0" smtClean="0"/>
              <a:t>Using SQL to Refine Results</a:t>
            </a:r>
            <a:endParaRPr lang="en-US" dirty="0"/>
          </a:p>
        </p:txBody>
      </p:sp>
      <p:sp>
        <p:nvSpPr>
          <p:cNvPr id="3" name="Text Placeholder 2"/>
          <p:cNvSpPr>
            <a:spLocks noGrp="1"/>
          </p:cNvSpPr>
          <p:nvPr>
            <p:ph type="body" sz="quarter" idx="10"/>
          </p:nvPr>
        </p:nvSpPr>
        <p:spPr/>
        <p:txBody>
          <a:bodyPr/>
          <a:lstStyle/>
          <a:p>
            <a:r>
              <a:rPr lang="en-US" dirty="0" smtClean="0"/>
              <a:t>SECTION 2</a:t>
            </a:r>
            <a:endParaRPr lang="en-US" dirty="0"/>
          </a:p>
        </p:txBody>
      </p:sp>
    </p:spTree>
    <p:extLst>
      <p:ext uri="{BB962C8B-B14F-4D97-AF65-F5344CB8AC3E}">
        <p14:creationId xmlns:p14="http://schemas.microsoft.com/office/powerpoint/2010/main" val="4153811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30027" y="272174"/>
            <a:ext cx="8004391" cy="869951"/>
          </a:xfrm>
        </p:spPr>
        <p:txBody>
          <a:bodyPr>
            <a:noAutofit/>
          </a:bodyPr>
          <a:lstStyle/>
          <a:p>
            <a:r>
              <a:rPr lang="en-US" altLang="en-US" sz="2400" dirty="0"/>
              <a:t>“Advanced” mode – when a parameter just isn’t enough</a:t>
            </a:r>
            <a:endParaRPr lang="en-US" sz="2400" dirty="0"/>
          </a:p>
        </p:txBody>
      </p:sp>
      <p:sp>
        <p:nvSpPr>
          <p:cNvPr id="7" name="Content Placeholder 6"/>
          <p:cNvSpPr>
            <a:spLocks noGrp="1"/>
          </p:cNvSpPr>
          <p:nvPr>
            <p:ph idx="1"/>
          </p:nvPr>
        </p:nvSpPr>
        <p:spPr>
          <a:xfrm>
            <a:off x="471477" y="2514601"/>
            <a:ext cx="8201043" cy="438150"/>
          </a:xfrm>
        </p:spPr>
        <p:txBody>
          <a:bodyPr>
            <a:normAutofit fontScale="25000" lnSpcReduction="20000"/>
          </a:bodyPr>
          <a:lstStyle/>
          <a:p>
            <a:pPr marL="857250" indent="-857250">
              <a:buFont typeface="Wingdings" panose="05000000000000000000" pitchFamily="2" charset="2"/>
              <a:buChar char="§"/>
            </a:pPr>
            <a:r>
              <a:rPr lang="en-US" altLang="en-US" sz="6400" dirty="0"/>
              <a:t>An “Additional Criteria” box will show up beneath the other parameters.</a:t>
            </a:r>
          </a:p>
          <a:p>
            <a:pPr marL="0" indent="0">
              <a:buNone/>
            </a:pPr>
            <a:endParaRPr lang="en-US" dirty="0"/>
          </a:p>
        </p:txBody>
      </p:sp>
      <p:sp>
        <p:nvSpPr>
          <p:cNvPr id="8" name="Text Placeholder 3"/>
          <p:cNvSpPr txBox="1">
            <a:spLocks/>
          </p:cNvSpPr>
          <p:nvPr/>
        </p:nvSpPr>
        <p:spPr>
          <a:xfrm>
            <a:off x="1047749" y="1066800"/>
            <a:ext cx="6924675" cy="533400"/>
          </a:xfrm>
          <a:prstGeom prst="rect">
            <a:avLst/>
          </a:prstGeom>
        </p:spPr>
        <p:txBody>
          <a:bodyPr/>
          <a:lstStyle>
            <a:lvl1pPr marL="342900" indent="-342900" algn="l" defTabSz="457200" rtl="0" eaLnBrk="1" latinLnBrk="0" hangingPunct="1">
              <a:lnSpc>
                <a:spcPct val="100000"/>
              </a:lnSpc>
              <a:spcBef>
                <a:spcPts val="0"/>
              </a:spcBef>
              <a:spcAft>
                <a:spcPts val="1800"/>
              </a:spcAft>
              <a:buClr>
                <a:schemeClr val="tx1">
                  <a:lumMod val="50000"/>
                  <a:lumOff val="50000"/>
                </a:schemeClr>
              </a:buClr>
              <a:buSzPct val="100000"/>
              <a:buFont typeface="Wingdings" charset="2"/>
              <a:buChar char="§"/>
              <a:defRPr sz="1800" kern="120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1600" dirty="0" smtClean="0"/>
              <a:t>You can limit a report by fields that aren’t included in the parameter by using just a bit of SQL.  Click on the “Advanced” button</a:t>
            </a:r>
            <a:r>
              <a:rPr lang="en-US" altLang="en-US" dirty="0" smtClean="0"/>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275" y="1724025"/>
            <a:ext cx="38100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952751"/>
            <a:ext cx="7212982" cy="3032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8593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Advanced Setting</a:t>
            </a:r>
            <a:endParaRPr lang="en-US" dirty="0"/>
          </a:p>
        </p:txBody>
      </p:sp>
      <p:sp>
        <p:nvSpPr>
          <p:cNvPr id="7" name="Content Placeholder 6"/>
          <p:cNvSpPr>
            <a:spLocks noGrp="1"/>
          </p:cNvSpPr>
          <p:nvPr>
            <p:ph idx="1"/>
          </p:nvPr>
        </p:nvSpPr>
        <p:spPr>
          <a:xfrm>
            <a:off x="471477" y="2514601"/>
            <a:ext cx="8201043" cy="438150"/>
          </a:xfrm>
        </p:spPr>
        <p:txBody>
          <a:bodyPr>
            <a:normAutofit fontScale="25000" lnSpcReduction="20000"/>
          </a:bodyPr>
          <a:lstStyle/>
          <a:p>
            <a:pPr marL="857250" indent="-857250">
              <a:buFont typeface="Wingdings" panose="05000000000000000000" pitchFamily="2" charset="2"/>
              <a:buChar char="§"/>
            </a:pPr>
            <a:r>
              <a:rPr lang="en-US" altLang="en-US" sz="6400" dirty="0"/>
              <a:t>An “Additional Criteria” box will show up beneath the other parameters.</a:t>
            </a:r>
          </a:p>
          <a:p>
            <a:pPr marL="0" indent="0">
              <a:buNone/>
            </a:pPr>
            <a:endParaRPr lang="en-US" dirty="0"/>
          </a:p>
        </p:txBody>
      </p:sp>
      <p:sp>
        <p:nvSpPr>
          <p:cNvPr id="8" name="Text Placeholder 3"/>
          <p:cNvSpPr txBox="1">
            <a:spLocks/>
          </p:cNvSpPr>
          <p:nvPr/>
        </p:nvSpPr>
        <p:spPr>
          <a:xfrm>
            <a:off x="1047748" y="800100"/>
            <a:ext cx="6924675" cy="533400"/>
          </a:xfrm>
          <a:prstGeom prst="rect">
            <a:avLst/>
          </a:prstGeom>
        </p:spPr>
        <p:txBody>
          <a:bodyPr/>
          <a:lstStyle>
            <a:lvl1pPr marL="342900" indent="-342900" algn="l" defTabSz="457200" rtl="0" eaLnBrk="1" latinLnBrk="0" hangingPunct="1">
              <a:lnSpc>
                <a:spcPct val="100000"/>
              </a:lnSpc>
              <a:spcBef>
                <a:spcPts val="0"/>
              </a:spcBef>
              <a:spcAft>
                <a:spcPts val="1800"/>
              </a:spcAft>
              <a:buClr>
                <a:schemeClr val="tx1">
                  <a:lumMod val="50000"/>
                  <a:lumOff val="50000"/>
                </a:schemeClr>
              </a:buClr>
              <a:buSzPct val="100000"/>
              <a:buFont typeface="Wingdings" charset="2"/>
              <a:buChar char="§"/>
              <a:defRPr sz="1800" kern="120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1600" dirty="0" smtClean="0"/>
              <a:t>You can limit a report by fields that aren’t included in the parameter by using just a bit of SQL.  Click on the “Advanced” button</a:t>
            </a:r>
            <a:r>
              <a:rPr lang="en-US" altLang="en-US" dirty="0" smtClean="0"/>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275" y="1724025"/>
            <a:ext cx="38100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952751"/>
            <a:ext cx="7212982" cy="3032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710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Advanced Setting</a:t>
            </a:r>
            <a:endParaRPr lang="en-US" dirty="0"/>
          </a:p>
        </p:txBody>
      </p:sp>
      <p:sp>
        <p:nvSpPr>
          <p:cNvPr id="8" name="Text Placeholder 3"/>
          <p:cNvSpPr txBox="1">
            <a:spLocks/>
          </p:cNvSpPr>
          <p:nvPr/>
        </p:nvSpPr>
        <p:spPr>
          <a:xfrm>
            <a:off x="876298" y="573799"/>
            <a:ext cx="7308234" cy="2000250"/>
          </a:xfrm>
          <a:prstGeom prst="rect">
            <a:avLst/>
          </a:prstGeom>
        </p:spPr>
        <p:txBody>
          <a:bodyPr/>
          <a:lstStyle>
            <a:lvl1pPr marL="342900" indent="-342900" algn="l" defTabSz="457200" rtl="0" eaLnBrk="1" latinLnBrk="0" hangingPunct="1">
              <a:lnSpc>
                <a:spcPct val="100000"/>
              </a:lnSpc>
              <a:spcBef>
                <a:spcPts val="0"/>
              </a:spcBef>
              <a:spcAft>
                <a:spcPts val="1800"/>
              </a:spcAft>
              <a:buClr>
                <a:schemeClr val="tx1">
                  <a:lumMod val="50000"/>
                  <a:lumOff val="50000"/>
                </a:schemeClr>
              </a:buClr>
              <a:buSzPct val="100000"/>
              <a:buFont typeface="Wingdings" charset="2"/>
              <a:buChar char="§"/>
              <a:defRPr sz="1800" kern="120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1600" dirty="0"/>
              <a:t>For example, if we want to only include Underrepresented Minority students in our output we can limit by ethnic code.  You can use CTRL-F to bring up a search box, type in “ethnic” and then “Next” and it will highlight all the occurrences of “ethnic” within the parameters.  Always use a derived ethnic code if it is available, as those are modified to exclude international students that may have chosen a domestic ethnic code.  In this instance we want to use “IPEDS Derived Race-Ethnicity </a:t>
            </a:r>
            <a:r>
              <a:rPr lang="en-US" altLang="en-US" dirty="0"/>
              <a:t>Code”.   </a:t>
            </a:r>
          </a:p>
          <a:p>
            <a:endParaRPr lang="en-US" altLang="en-US" sz="12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2215" y="2574049"/>
            <a:ext cx="6363010" cy="3662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5605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IUBloomington-standard-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openxmlformats.org/package/2006/metadata/core-properties"/>
    <ds:schemaRef ds:uri="http://schemas.microsoft.com/office/infopath/2007/PartnerControls"/>
    <ds:schemaRef ds:uri="http://purl.org/dc/dcmitype/"/>
    <ds:schemaRef ds:uri="http://schemas.microsoft.com/office/2006/documentManagement/types"/>
    <ds:schemaRef ds:uri="http://purl.org/dc/elements/1.1/"/>
    <ds:schemaRef ds:uri="http://schemas.microsoft.com/sharepoint/v3/fields"/>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IUBloomington-standard-template</Template>
  <TotalTime>1705</TotalTime>
  <Words>2596</Words>
  <Application>Microsoft Office PowerPoint</Application>
  <PresentationFormat>On-screen Show (4:3)</PresentationFormat>
  <Paragraphs>153</Paragraphs>
  <Slides>35</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Wingdings</vt:lpstr>
      <vt:lpstr>IUBloomington-standard-template</vt:lpstr>
      <vt:lpstr>IUIE Advanced Reporting Workshop</vt:lpstr>
      <vt:lpstr>Today’s Agenda</vt:lpstr>
      <vt:lpstr>Valid Values and Wild Cards</vt:lpstr>
      <vt:lpstr>“Valid Values” – for when you don’t know the codes for a parameter value you need to use</vt:lpstr>
      <vt:lpstr>“Wild Cards” – for when one value for the parameter just isn’t enough. </vt:lpstr>
      <vt:lpstr>Using SQL to Refine Results</vt:lpstr>
      <vt:lpstr>“Advanced” mode – when a parameter just isn’t enough</vt:lpstr>
      <vt:lpstr>PowerPoint Presentation</vt:lpstr>
      <vt:lpstr>PowerPoint Presentation</vt:lpstr>
      <vt:lpstr>PowerPoint Presentation</vt:lpstr>
      <vt:lpstr>PowerPoint Presentation</vt:lpstr>
      <vt:lpstr>Utilities</vt:lpstr>
      <vt:lpstr>“Utilities” – uploading a table in order to run a report using limits that aren’t well represented by parameters.</vt:lpstr>
      <vt:lpstr> You can use an existing Excel workbook to start the process.  Remove all the columns except the one you will be using, and remove any column header from that.  Then save it as an MS-DOS Text file.  You will be prompted at least once to confirm that yes, you really want to save it as a text file.   </vt:lpstr>
      <vt:lpstr>PowerPoint Presentation</vt:lpstr>
      <vt:lpstr>PowerPoint Presentation</vt:lpstr>
      <vt:lpstr>PowerPoint Presentation</vt:lpstr>
      <vt:lpstr>PowerPoint Presentation</vt:lpstr>
      <vt:lpstr>Scheduling Reports</vt:lpstr>
      <vt:lpstr>“Schedule”  – when you want to run a report again, and again, and again . . .</vt:lpstr>
      <vt:lpstr>PowerPoint Presentation</vt:lpstr>
      <vt:lpstr>Using Pivot Tables in Excel</vt:lpstr>
      <vt:lpstr>Pivot Table – an interactive table that links to raw data and allows quick analysis of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Tips and Tricks</vt:lpstr>
      <vt:lpstr>Tips and Tricks</vt:lpstr>
      <vt:lpstr>PowerPoint Presentation</vt:lpstr>
      <vt:lpstr>PowerPoint Presentation</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Unnecessarily extra long title of presentation</dc:title>
  <dc:creator>Vinson-Chastain, Anna M.</dc:creator>
  <cp:lastModifiedBy>Despain, Dezra</cp:lastModifiedBy>
  <cp:revision>95</cp:revision>
  <cp:lastPrinted>2016-11-10T17:40:44Z</cp:lastPrinted>
  <dcterms:created xsi:type="dcterms:W3CDTF">2016-10-24T17:54:36Z</dcterms:created>
  <dcterms:modified xsi:type="dcterms:W3CDTF">2016-11-14T20:15:06Z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