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0"/>
  </p:notesMasterIdLst>
  <p:handoutMasterIdLst>
    <p:handoutMasterId r:id="rId31"/>
  </p:handoutMasterIdLst>
  <p:sldIdLst>
    <p:sldId id="314" r:id="rId5"/>
    <p:sldId id="315" r:id="rId6"/>
    <p:sldId id="317" r:id="rId7"/>
    <p:sldId id="318" r:id="rId8"/>
    <p:sldId id="323" r:id="rId9"/>
    <p:sldId id="319" r:id="rId10"/>
    <p:sldId id="326" r:id="rId11"/>
    <p:sldId id="325" r:id="rId12"/>
    <p:sldId id="327" r:id="rId13"/>
    <p:sldId id="324"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2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9E9A95"/>
    <a:srgbClr val="382E25"/>
    <a:srgbClr val="C17945"/>
    <a:srgbClr val="31526A"/>
    <a:srgbClr val="690304"/>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1" autoAdjust="0"/>
    <p:restoredTop sz="91841" autoAdjust="0"/>
  </p:normalViewPr>
  <p:slideViewPr>
    <p:cSldViewPr snapToGrid="0" snapToObjects="1">
      <p:cViewPr>
        <p:scale>
          <a:sx n="166" d="100"/>
          <a:sy n="166" d="100"/>
        </p:scale>
        <p:origin x="-72" y="72"/>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10/14/2016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10/14/2016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One.IU.edu and search for</a:t>
            </a:r>
            <a:r>
              <a:rPr lang="en-US" baseline="0" dirty="0" smtClean="0"/>
              <a:t> IUIE.  </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15</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17</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18</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20</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21</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23</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24</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 using CAS and DUO.  Users will</a:t>
            </a:r>
            <a:r>
              <a:rPr lang="en-US" baseline="0" dirty="0" smtClean="0"/>
              <a:t> most likely be asked to complete FERPA and other data security tutorials.</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5</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7</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9</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11</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12</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13</a:t>
            </a:fld>
            <a:endParaRPr lang="en-US"/>
          </a:p>
        </p:txBody>
      </p:sp>
    </p:spTree>
    <p:extLst>
      <p:ext uri="{BB962C8B-B14F-4D97-AF65-F5344CB8AC3E}">
        <p14:creationId xmlns:p14="http://schemas.microsoft.com/office/powerpoint/2010/main" val="42287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14</a:t>
            </a:fld>
            <a:endParaRPr lang="en-US"/>
          </a:p>
        </p:txBody>
      </p:sp>
    </p:spTree>
    <p:extLst>
      <p:ext uri="{BB962C8B-B14F-4D97-AF65-F5344CB8AC3E}">
        <p14:creationId xmlns:p14="http://schemas.microsoft.com/office/powerpoint/2010/main" val="42287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 BLOOMINGTON</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 BLOOMINGTON</a:t>
              </a:r>
              <a:endParaRPr lang="en-US" sz="900" dirty="0">
                <a:solidFill>
                  <a:srgbClr val="FFFFFF"/>
                </a:solidFill>
              </a:endParaRP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rPr>
                <a:t>INDIANA UNIVERSITY BLOOMINGTON</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36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 BLOOMINGTON</a:t>
              </a:r>
              <a:endParaRPr lang="en-US" sz="900" dirty="0">
                <a:solidFill>
                  <a:srgbClr val="FFFFFF"/>
                </a:solidFill>
              </a:endParaRP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 BLOOMINGTON</a:t>
              </a:r>
              <a:endParaRPr lang="en-US" sz="900" dirty="0">
                <a:solidFill>
                  <a:srgbClr val="FFFFFF"/>
                </a:solidFill>
              </a:endParaRP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631042" y="5943053"/>
            <a:ext cx="5157379" cy="922081"/>
            <a:chOff x="631042" y="4235585"/>
            <a:chExt cx="5157379" cy="922081"/>
          </a:xfrm>
        </p:grpSpPr>
        <p:pic>
          <p:nvPicPr>
            <p:cNvPr id="18" name="Picture 17" descr="IUB_ftp.H.2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367" y="4326067"/>
              <a:ext cx="4418054" cy="463183"/>
            </a:xfrm>
            <a:prstGeom prst="rect">
              <a:avLst/>
            </a:prstGeom>
          </p:spPr>
        </p:pic>
        <p:sp>
          <p:nvSpPr>
            <p:cNvPr id="19" name="Rectangle 18"/>
            <p:cNvSpPr/>
            <p:nvPr userDrawn="1"/>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45" y="4326066"/>
              <a:ext cx="357525" cy="453783"/>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IUIE Reporting Basics Workshop</a:t>
            </a:r>
            <a:endParaRPr lang="en-US" dirty="0"/>
          </a:p>
        </p:txBody>
      </p:sp>
      <p:sp>
        <p:nvSpPr>
          <p:cNvPr id="3" name="Text Placeholder 2"/>
          <p:cNvSpPr>
            <a:spLocks noGrp="1"/>
          </p:cNvSpPr>
          <p:nvPr>
            <p:ph type="body" sz="quarter" idx="10"/>
          </p:nvPr>
        </p:nvSpPr>
        <p:spPr/>
        <p:txBody>
          <a:bodyPr/>
          <a:lstStyle/>
          <a:p>
            <a:r>
              <a:rPr lang="en-US" dirty="0" smtClean="0"/>
              <a:t>INDIANA UNIVERSITY BLOOMINGTON</a:t>
            </a:r>
            <a:endParaRPr lang="en-US" dirty="0"/>
          </a:p>
        </p:txBody>
      </p:sp>
      <p:sp>
        <p:nvSpPr>
          <p:cNvPr id="4" name="Text Placeholder 3"/>
          <p:cNvSpPr>
            <a:spLocks noGrp="1"/>
          </p:cNvSpPr>
          <p:nvPr>
            <p:ph type="body" sz="quarter" idx="11"/>
          </p:nvPr>
        </p:nvSpPr>
        <p:spPr/>
        <p:txBody>
          <a:bodyPr/>
          <a:lstStyle/>
          <a:p>
            <a:r>
              <a:rPr lang="en-US" dirty="0" smtClean="0"/>
              <a:t>University Graduate School</a:t>
            </a:r>
            <a:endParaRPr lang="en-US" dirty="0"/>
          </a:p>
        </p:txBody>
      </p:sp>
    </p:spTree>
    <p:extLst>
      <p:ext uri="{BB962C8B-B14F-4D97-AF65-F5344CB8AC3E}">
        <p14:creationId xmlns:p14="http://schemas.microsoft.com/office/powerpoint/2010/main" val="9190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Reports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571566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PDQ vs. Data Extract Reports</a:t>
            </a:r>
            <a:endParaRPr lang="en-US" sz="1100" dirty="0" smtClean="0">
              <a:solidFill>
                <a:srgbClr val="A6A6A6"/>
              </a:solidFill>
              <a:latin typeface="Arial"/>
              <a:cs typeface="Arial"/>
            </a:endParaRPr>
          </a:p>
        </p:txBody>
      </p:sp>
      <p:sp>
        <p:nvSpPr>
          <p:cNvPr id="8" name="TextBox 7"/>
          <p:cNvSpPr txBox="1"/>
          <p:nvPr/>
        </p:nvSpPr>
        <p:spPr>
          <a:xfrm>
            <a:off x="4374147" y="962526"/>
            <a:ext cx="3828716" cy="2062103"/>
          </a:xfrm>
          <a:prstGeom prst="rect">
            <a:avLst/>
          </a:prstGeom>
          <a:noFill/>
        </p:spPr>
        <p:txBody>
          <a:bodyPr wrap="square" rtlCol="0">
            <a:spAutoFit/>
          </a:bodyPr>
          <a:lstStyle/>
          <a:p>
            <a:r>
              <a:rPr lang="en-US" sz="1600" b="1" dirty="0" smtClean="0"/>
              <a:t>PDQ:</a:t>
            </a:r>
          </a:p>
          <a:p>
            <a:r>
              <a:rPr lang="en-US" sz="1400" dirty="0" smtClean="0"/>
              <a:t>Pre-defined Query: contains raw data and the returned is determined by the parameters you input; data is already extracted</a:t>
            </a:r>
          </a:p>
          <a:p>
            <a:endParaRPr lang="en-US" sz="1200" dirty="0"/>
          </a:p>
          <a:p>
            <a:r>
              <a:rPr lang="en-US" sz="1600" b="1" dirty="0" smtClean="0"/>
              <a:t>Data Extract:</a:t>
            </a:r>
          </a:p>
          <a:p>
            <a:r>
              <a:rPr lang="en-US" sz="1400" dirty="0" smtClean="0"/>
              <a:t>Less limited than the PDQ---you have more control over which parameters to include; data is pulled after you hit run</a:t>
            </a: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63" y="780716"/>
            <a:ext cx="2155416" cy="4375492"/>
          </a:xfrm>
          <a:prstGeom prst="rect">
            <a:avLst/>
          </a:prstGeom>
        </p:spPr>
      </p:pic>
    </p:spTree>
    <p:extLst>
      <p:ext uri="{BB962C8B-B14F-4D97-AF65-F5344CB8AC3E}">
        <p14:creationId xmlns:p14="http://schemas.microsoft.com/office/powerpoint/2010/main" val="2030668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Current Rows All Applications</a:t>
            </a:r>
            <a:endParaRPr lang="en-US" sz="1100" dirty="0" smtClean="0">
              <a:solidFill>
                <a:srgbClr val="A6A6A6"/>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46" y="755406"/>
            <a:ext cx="5218708" cy="3742068"/>
          </a:xfrm>
          <a:prstGeom prst="rect">
            <a:avLst/>
          </a:prstGeom>
        </p:spPr>
      </p:pic>
      <p:sp>
        <p:nvSpPr>
          <p:cNvPr id="5" name="TextBox 4"/>
          <p:cNvSpPr txBox="1"/>
          <p:nvPr/>
        </p:nvSpPr>
        <p:spPr>
          <a:xfrm>
            <a:off x="6112042" y="1941598"/>
            <a:ext cx="2096169" cy="1954381"/>
          </a:xfrm>
          <a:prstGeom prst="rect">
            <a:avLst/>
          </a:prstGeom>
          <a:noFill/>
        </p:spPr>
        <p:txBody>
          <a:bodyPr wrap="square" rtlCol="0">
            <a:spAutoFit/>
          </a:bodyPr>
          <a:lstStyle/>
          <a:p>
            <a:endParaRPr lang="en-US" altLang="en-US" sz="1100" dirty="0"/>
          </a:p>
          <a:p>
            <a:r>
              <a:rPr lang="en-US" altLang="en-US" sz="1100" dirty="0" smtClean="0"/>
              <a:t>You </a:t>
            </a:r>
            <a:r>
              <a:rPr lang="en-US" altLang="en-US" sz="1100" dirty="0"/>
              <a:t>do not need to select your particular program as your row level access to the data will take care of that.  </a:t>
            </a:r>
            <a:endParaRPr lang="en-US" altLang="en-US" sz="1100" dirty="0" smtClean="0"/>
          </a:p>
          <a:p>
            <a:endParaRPr lang="en-US" altLang="en-US" sz="1100" dirty="0"/>
          </a:p>
          <a:p>
            <a:r>
              <a:rPr lang="en-US" altLang="en-US" sz="1100" dirty="0" smtClean="0"/>
              <a:t>If </a:t>
            </a:r>
            <a:r>
              <a:rPr lang="en-US" altLang="en-US" sz="1100" dirty="0"/>
              <a:t>you prefer to only see one term you may remove the other terms from the parameter box. </a:t>
            </a:r>
          </a:p>
          <a:p>
            <a:endParaRPr lang="en-US" sz="1100" dirty="0"/>
          </a:p>
        </p:txBody>
      </p:sp>
    </p:spTree>
    <p:extLst>
      <p:ext uri="{BB962C8B-B14F-4D97-AF65-F5344CB8AC3E}">
        <p14:creationId xmlns:p14="http://schemas.microsoft.com/office/powerpoint/2010/main" val="1304711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Current Rows All Applications</a:t>
            </a:r>
            <a:endParaRPr lang="en-US" sz="1100" dirty="0" smtClean="0">
              <a:solidFill>
                <a:srgbClr val="A6A6A6"/>
              </a:solidFill>
              <a:latin typeface="Arial"/>
              <a:cs typeface="Arial"/>
            </a:endParaRPr>
          </a:p>
        </p:txBody>
      </p:sp>
      <p:sp>
        <p:nvSpPr>
          <p:cNvPr id="5" name="TextBox 4"/>
          <p:cNvSpPr txBox="1"/>
          <p:nvPr/>
        </p:nvSpPr>
        <p:spPr>
          <a:xfrm>
            <a:off x="5817937" y="930179"/>
            <a:ext cx="2957095" cy="3139321"/>
          </a:xfrm>
          <a:prstGeom prst="rect">
            <a:avLst/>
          </a:prstGeom>
          <a:noFill/>
        </p:spPr>
        <p:txBody>
          <a:bodyPr wrap="square" rtlCol="0">
            <a:spAutoFit/>
          </a:bodyPr>
          <a:lstStyle/>
          <a:p>
            <a:r>
              <a:rPr lang="en-US" altLang="en-US" sz="1100" dirty="0" smtClean="0"/>
              <a:t>After making all of your selections, scroll to the bottom of the report.</a:t>
            </a:r>
          </a:p>
          <a:p>
            <a:endParaRPr lang="en-US" altLang="en-US" sz="1100" dirty="0"/>
          </a:p>
          <a:p>
            <a:r>
              <a:rPr lang="en-US" altLang="en-US" sz="1100" dirty="0" smtClean="0"/>
              <a:t>Make the following selections:</a:t>
            </a:r>
          </a:p>
          <a:p>
            <a:pPr marL="171450" indent="-171450">
              <a:buFont typeface="Arial" panose="020B0604020202020204" pitchFamily="34" charset="0"/>
              <a:buChar char="•"/>
            </a:pPr>
            <a:r>
              <a:rPr lang="en-US" altLang="en-US" sz="1100" dirty="0" smtClean="0"/>
              <a:t>Retain Leading Zeros</a:t>
            </a:r>
          </a:p>
          <a:p>
            <a:pPr marL="628650" lvl="1" indent="-171450">
              <a:buFont typeface="Arial" panose="020B0604020202020204" pitchFamily="34" charset="0"/>
              <a:buChar char="•"/>
            </a:pPr>
            <a:r>
              <a:rPr lang="en-US" altLang="en-US" sz="1100" dirty="0" smtClean="0"/>
              <a:t>This keeps student IDs from losing zeros</a:t>
            </a:r>
          </a:p>
          <a:p>
            <a:pPr marL="171450" indent="-171450">
              <a:buFont typeface="Arial" panose="020B0604020202020204" pitchFamily="34" charset="0"/>
              <a:buChar char="•"/>
            </a:pPr>
            <a:r>
              <a:rPr lang="en-US" altLang="en-US" sz="1100" dirty="0" smtClean="0"/>
              <a:t>No Limit</a:t>
            </a:r>
          </a:p>
          <a:p>
            <a:pPr marL="171450" indent="-171450">
              <a:buFont typeface="Arial" panose="020B0604020202020204" pitchFamily="34" charset="0"/>
              <a:buChar char="•"/>
            </a:pPr>
            <a:r>
              <a:rPr lang="en-US" altLang="en-US" sz="1100" dirty="0" smtClean="0"/>
              <a:t>Send to Completed Reports</a:t>
            </a:r>
          </a:p>
          <a:p>
            <a:pPr marL="628650" lvl="1" indent="-171450">
              <a:buFont typeface="Arial" panose="020B0604020202020204" pitchFamily="34" charset="0"/>
              <a:buChar char="•"/>
            </a:pPr>
            <a:r>
              <a:rPr lang="en-US" altLang="en-US" sz="1100" dirty="0" smtClean="0"/>
              <a:t>Sends email when report is finished generating</a:t>
            </a:r>
          </a:p>
          <a:p>
            <a:pPr marL="1085850" lvl="2" indent="-171450">
              <a:buFont typeface="Arial" panose="020B0604020202020204" pitchFamily="34" charset="0"/>
              <a:buChar char="•"/>
            </a:pPr>
            <a:r>
              <a:rPr lang="en-US" altLang="en-US" sz="1100" dirty="0" smtClean="0"/>
              <a:t>You can keep working</a:t>
            </a:r>
          </a:p>
          <a:p>
            <a:pPr marL="171450" indent="-171450">
              <a:buFont typeface="Arial" panose="020B0604020202020204" pitchFamily="34" charset="0"/>
              <a:buChar char="•"/>
            </a:pPr>
            <a:r>
              <a:rPr lang="en-US" altLang="en-US" sz="1100" dirty="0" smtClean="0"/>
              <a:t>MS Excel (output format)</a:t>
            </a:r>
          </a:p>
          <a:p>
            <a:pPr marL="171450" indent="-171450">
              <a:buFont typeface="Arial" panose="020B0604020202020204" pitchFamily="34" charset="0"/>
              <a:buChar char="•"/>
            </a:pPr>
            <a:r>
              <a:rPr lang="en-US" altLang="en-US" sz="1100" dirty="0" smtClean="0"/>
              <a:t>Include Output Title (optional)</a:t>
            </a:r>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r>
              <a:rPr lang="en-US" altLang="en-US" sz="1100" dirty="0" smtClean="0"/>
              <a:t>Click “Run”</a:t>
            </a:r>
            <a:endParaRPr lang="en-US" altLang="en-US" sz="1100" dirty="0"/>
          </a:p>
          <a:p>
            <a:endParaRPr lang="en-US" sz="1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94" y="857908"/>
            <a:ext cx="5337953" cy="2548366"/>
          </a:xfrm>
          <a:prstGeom prst="rect">
            <a:avLst/>
          </a:prstGeom>
        </p:spPr>
      </p:pic>
      <p:sp>
        <p:nvSpPr>
          <p:cNvPr id="6" name="TextBox 5"/>
          <p:cNvSpPr txBox="1"/>
          <p:nvPr/>
        </p:nvSpPr>
        <p:spPr>
          <a:xfrm>
            <a:off x="732914" y="4267565"/>
            <a:ext cx="6181234" cy="584775"/>
          </a:xfrm>
          <a:prstGeom prst="rect">
            <a:avLst/>
          </a:prstGeom>
          <a:noFill/>
        </p:spPr>
        <p:txBody>
          <a:bodyPr wrap="square" rtlCol="0">
            <a:spAutoFit/>
          </a:bodyPr>
          <a:lstStyle/>
          <a:p>
            <a:r>
              <a:rPr lang="en-US" sz="1600" dirty="0" smtClean="0"/>
              <a:t>Note: “Save Settings” is a good idea before running because the report settings do not save otherwise.</a:t>
            </a:r>
            <a:endParaRPr lang="en-US" sz="1600" dirty="0"/>
          </a:p>
        </p:txBody>
      </p:sp>
    </p:spTree>
    <p:extLst>
      <p:ext uri="{BB962C8B-B14F-4D97-AF65-F5344CB8AC3E}">
        <p14:creationId xmlns:p14="http://schemas.microsoft.com/office/powerpoint/2010/main" val="2776955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Report Output</a:t>
            </a:r>
            <a:endParaRPr lang="en-US" sz="1100" dirty="0" smtClean="0">
              <a:solidFill>
                <a:srgbClr val="A6A6A6"/>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30" y="680260"/>
            <a:ext cx="4251158" cy="17267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374" y="2407027"/>
            <a:ext cx="5259464" cy="15970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77" y="3098610"/>
            <a:ext cx="4067476" cy="2057700"/>
          </a:xfrm>
          <a:prstGeom prst="rect">
            <a:avLst/>
          </a:prstGeom>
        </p:spPr>
      </p:pic>
      <p:sp>
        <p:nvSpPr>
          <p:cNvPr id="9" name="TextBox 8"/>
          <p:cNvSpPr txBox="1"/>
          <p:nvPr/>
        </p:nvSpPr>
        <p:spPr>
          <a:xfrm>
            <a:off x="5299242" y="4416926"/>
            <a:ext cx="3053347" cy="523220"/>
          </a:xfrm>
          <a:prstGeom prst="rect">
            <a:avLst/>
          </a:prstGeom>
          <a:noFill/>
        </p:spPr>
        <p:txBody>
          <a:bodyPr wrap="square" rtlCol="0">
            <a:spAutoFit/>
          </a:bodyPr>
          <a:lstStyle/>
          <a:p>
            <a:r>
              <a:rPr lang="en-US" sz="1400" dirty="0" smtClean="0"/>
              <a:t>You will receive a link in your email to download the results.</a:t>
            </a:r>
            <a:endParaRPr lang="en-US" sz="1400" dirty="0"/>
          </a:p>
        </p:txBody>
      </p:sp>
    </p:spTree>
    <p:extLst>
      <p:ext uri="{BB962C8B-B14F-4D97-AF65-F5344CB8AC3E}">
        <p14:creationId xmlns:p14="http://schemas.microsoft.com/office/powerpoint/2010/main" val="3397080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Report Output</a:t>
            </a:r>
            <a:endParaRPr lang="en-US" sz="1100" dirty="0" smtClean="0">
              <a:solidFill>
                <a:srgbClr val="A6A6A6"/>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12" y="1085516"/>
            <a:ext cx="6186746" cy="24636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16" y="2683086"/>
            <a:ext cx="5700216" cy="1181984"/>
          </a:xfrm>
          <a:prstGeom prst="rect">
            <a:avLst/>
          </a:prstGeom>
        </p:spPr>
      </p:pic>
      <p:sp>
        <p:nvSpPr>
          <p:cNvPr id="10" name="TextBox 9"/>
          <p:cNvSpPr txBox="1"/>
          <p:nvPr/>
        </p:nvSpPr>
        <p:spPr>
          <a:xfrm>
            <a:off x="732590" y="3967747"/>
            <a:ext cx="7924800" cy="523220"/>
          </a:xfrm>
          <a:prstGeom prst="rect">
            <a:avLst/>
          </a:prstGeom>
          <a:noFill/>
        </p:spPr>
        <p:txBody>
          <a:bodyPr wrap="square" rtlCol="0">
            <a:spAutoFit/>
          </a:bodyPr>
          <a:lstStyle/>
          <a:p>
            <a:r>
              <a:rPr lang="en-US" sz="1400" dirty="0" smtClean="0"/>
              <a:t>The download file is actually a text file. Answer “Yes” to this question, which will open your output in Excel. Then, do File&gt;&gt;Save As&gt;&gt; to save this file as an Excel workbook or CSV. </a:t>
            </a:r>
            <a:endParaRPr lang="en-US" sz="1400" dirty="0"/>
          </a:p>
        </p:txBody>
      </p:sp>
    </p:spTree>
    <p:extLst>
      <p:ext uri="{BB962C8B-B14F-4D97-AF65-F5344CB8AC3E}">
        <p14:creationId xmlns:p14="http://schemas.microsoft.com/office/powerpoint/2010/main" val="387655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Tricks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2635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Creating a Table</a:t>
            </a:r>
            <a:endParaRPr lang="en-US" sz="1100" dirty="0" smtClean="0">
              <a:solidFill>
                <a:srgbClr val="A6A6A6"/>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802029"/>
            <a:ext cx="6202243" cy="21443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508" y="2028804"/>
            <a:ext cx="1251551" cy="805301"/>
          </a:xfrm>
          <a:prstGeom prst="rect">
            <a:avLst/>
          </a:prstGeom>
        </p:spPr>
      </p:pic>
      <p:sp>
        <p:nvSpPr>
          <p:cNvPr id="7" name="TextBox 6"/>
          <p:cNvSpPr txBox="1"/>
          <p:nvPr/>
        </p:nvSpPr>
        <p:spPr>
          <a:xfrm>
            <a:off x="657726" y="3336758"/>
            <a:ext cx="6427537" cy="1384995"/>
          </a:xfrm>
          <a:prstGeom prst="rect">
            <a:avLst/>
          </a:prstGeom>
          <a:noFill/>
        </p:spPr>
        <p:txBody>
          <a:bodyPr wrap="square" rtlCol="0">
            <a:spAutoFit/>
          </a:bodyPr>
          <a:lstStyle/>
          <a:p>
            <a:r>
              <a:rPr lang="en-US" sz="1400" dirty="0" smtClean="0"/>
              <a:t>Click in top left cell of data (A2 for this particular set). Simultaneously press Shift + Ctrl + right arrow to select the top row of the table. Press Shift + Ctrl + down arrow to select to the bottom row of the table. All of the data should be highlighted. Navigate to the Insert tab on ribbon. Click on “Table”. The “Create Table” window will open. Double-check to make sure the selection is correct and that the “My table has headers” is checked. Click “Ok”.</a:t>
            </a:r>
            <a:endParaRPr lang="en-US" sz="1400" dirty="0"/>
          </a:p>
        </p:txBody>
      </p:sp>
    </p:spTree>
    <p:extLst>
      <p:ext uri="{BB962C8B-B14F-4D97-AF65-F5344CB8AC3E}">
        <p14:creationId xmlns:p14="http://schemas.microsoft.com/office/powerpoint/2010/main" val="849474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Creating a Table</a:t>
            </a:r>
            <a:endParaRPr lang="en-US" sz="1100" dirty="0" smtClean="0">
              <a:solidFill>
                <a:srgbClr val="A6A6A6"/>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10" y="1064195"/>
            <a:ext cx="5374105" cy="2238903"/>
          </a:xfrm>
          <a:prstGeom prst="rect">
            <a:avLst/>
          </a:prstGeom>
        </p:spPr>
      </p:pic>
      <p:sp>
        <p:nvSpPr>
          <p:cNvPr id="6" name="TextBox 5"/>
          <p:cNvSpPr txBox="1"/>
          <p:nvPr/>
        </p:nvSpPr>
        <p:spPr>
          <a:xfrm>
            <a:off x="540085" y="3652252"/>
            <a:ext cx="4577348" cy="954107"/>
          </a:xfrm>
          <a:prstGeom prst="rect">
            <a:avLst/>
          </a:prstGeom>
          <a:noFill/>
        </p:spPr>
        <p:txBody>
          <a:bodyPr wrap="square" rtlCol="0">
            <a:spAutoFit/>
          </a:bodyPr>
          <a:lstStyle/>
          <a:p>
            <a:r>
              <a:rPr lang="en-US" sz="1400" dirty="0" smtClean="0"/>
              <a:t>Table facilitates filtering and sorting the data. Easily copy and paste subsets of data into other spreadsheets.</a:t>
            </a:r>
          </a:p>
          <a:p>
            <a:endParaRPr lang="en-US" sz="1400" dirty="0"/>
          </a:p>
        </p:txBody>
      </p:sp>
    </p:spTree>
    <p:extLst>
      <p:ext uri="{BB962C8B-B14F-4D97-AF65-F5344CB8AC3E}">
        <p14:creationId xmlns:p14="http://schemas.microsoft.com/office/powerpoint/2010/main" val="2645896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Correct Report</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9416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IUIE?</a:t>
            </a:r>
            <a:endParaRPr lang="en-US" dirty="0"/>
          </a:p>
        </p:txBody>
      </p:sp>
      <p:sp>
        <p:nvSpPr>
          <p:cNvPr id="3" name="Text Placeholder 2"/>
          <p:cNvSpPr>
            <a:spLocks noGrp="1"/>
          </p:cNvSpPr>
          <p:nvPr>
            <p:ph type="body" sz="quarter" idx="10"/>
          </p:nvPr>
        </p:nvSpPr>
        <p:spPr/>
        <p:txBody>
          <a:bodyPr/>
          <a:lstStyle/>
          <a:p>
            <a:r>
              <a:rPr lang="en-US" dirty="0" smtClean="0"/>
              <a:t>SECTION 1</a:t>
            </a:r>
            <a:endParaRPr lang="en-US" dirty="0"/>
          </a:p>
        </p:txBody>
      </p:sp>
    </p:spTree>
    <p:extLst>
      <p:ext uri="{BB962C8B-B14F-4D97-AF65-F5344CB8AC3E}">
        <p14:creationId xmlns:p14="http://schemas.microsoft.com/office/powerpoint/2010/main" val="2409528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Useful Tables</a:t>
            </a:r>
            <a:endParaRPr lang="en-US" sz="1100" dirty="0" smtClean="0">
              <a:solidFill>
                <a:srgbClr val="A6A6A6"/>
              </a:solidFill>
              <a:latin typeface="Arial"/>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489" y="695385"/>
            <a:ext cx="594995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545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Useful Tables</a:t>
            </a:r>
            <a:endParaRPr lang="en-US" sz="1100" dirty="0" smtClean="0">
              <a:solidFill>
                <a:srgbClr val="A6A6A6"/>
              </a:solidFill>
              <a:latin typeface="Arial"/>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03" y="955945"/>
            <a:ext cx="594995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1377" y="3554083"/>
            <a:ext cx="5008102" cy="307777"/>
          </a:xfrm>
          <a:prstGeom prst="rect">
            <a:avLst/>
          </a:prstGeom>
          <a:noFill/>
        </p:spPr>
        <p:txBody>
          <a:bodyPr wrap="none" rtlCol="0">
            <a:spAutoFit/>
          </a:bodyPr>
          <a:lstStyle/>
          <a:p>
            <a:r>
              <a:rPr lang="en-US" sz="1400" dirty="0" smtClean="0"/>
              <a:t>These tables represent a starting point for searching in IUIE. </a:t>
            </a:r>
            <a:endParaRPr lang="en-US" sz="1400" dirty="0"/>
          </a:p>
        </p:txBody>
      </p:sp>
    </p:spTree>
    <p:extLst>
      <p:ext uri="{BB962C8B-B14F-4D97-AF65-F5344CB8AC3E}">
        <p14:creationId xmlns:p14="http://schemas.microsoft.com/office/powerpoint/2010/main" val="1957021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40510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Hints</a:t>
            </a:r>
            <a:endParaRPr lang="en-US" sz="1100" dirty="0" smtClean="0">
              <a:solidFill>
                <a:srgbClr val="A6A6A6"/>
              </a:solidFill>
              <a:latin typeface="Arial"/>
              <a:cs typeface="Arial"/>
            </a:endParaRPr>
          </a:p>
        </p:txBody>
      </p:sp>
      <p:sp>
        <p:nvSpPr>
          <p:cNvPr id="3" name="Rectangle 2"/>
          <p:cNvSpPr/>
          <p:nvPr/>
        </p:nvSpPr>
        <p:spPr>
          <a:xfrm>
            <a:off x="966159" y="721636"/>
            <a:ext cx="6441056" cy="4062651"/>
          </a:xfrm>
          <a:prstGeom prst="rect">
            <a:avLst/>
          </a:prstGeom>
        </p:spPr>
        <p:txBody>
          <a:bodyPr wrap="square">
            <a:spAutoFit/>
          </a:bodyPr>
          <a:lstStyle/>
          <a:p>
            <a:pPr marL="285750" lvl="0" indent="-285750">
              <a:buFont typeface="Arial" panose="020B0604020202020204" pitchFamily="34" charset="0"/>
              <a:buChar char="•"/>
            </a:pPr>
            <a:r>
              <a:rPr lang="en-US" sz="1600" dirty="0"/>
              <a:t>The best way to learn more about the IUIE is by actually running queries yourself.  </a:t>
            </a:r>
          </a:p>
          <a:p>
            <a:r>
              <a:rPr lang="en-US" sz="1600" dirty="0"/>
              <a:t> </a:t>
            </a:r>
          </a:p>
          <a:p>
            <a:pPr marL="285750" lvl="0" indent="-285750">
              <a:buFont typeface="Arial" panose="020B0604020202020204" pitchFamily="34" charset="0"/>
              <a:buChar char="•"/>
            </a:pPr>
            <a:r>
              <a:rPr lang="en-US" sz="1600" dirty="0"/>
              <a:t>Don’t forget to use the “Search Catalog” option – it will save time.</a:t>
            </a:r>
          </a:p>
          <a:p>
            <a:endParaRPr lang="en-US" sz="1600" dirty="0"/>
          </a:p>
          <a:p>
            <a:pPr marL="285750" lvl="0" indent="-285750">
              <a:buFont typeface="Arial" panose="020B0604020202020204" pitchFamily="34" charset="0"/>
              <a:buChar char="•"/>
            </a:pPr>
            <a:r>
              <a:rPr lang="en-US" sz="1600" dirty="0"/>
              <a:t>Clicking on the name of the report will give you more information about the query or table.</a:t>
            </a:r>
          </a:p>
          <a:p>
            <a:r>
              <a:rPr lang="en-US" sz="1600" dirty="0"/>
              <a:t> </a:t>
            </a:r>
          </a:p>
          <a:p>
            <a:pPr marL="285750" lvl="0" indent="-285750">
              <a:buFont typeface="Arial" panose="020B0604020202020204" pitchFamily="34" charset="0"/>
              <a:buChar char="•"/>
            </a:pPr>
            <a:r>
              <a:rPr lang="en-US" sz="1600" dirty="0"/>
              <a:t>Clicking on the names of the fields will link you to more information about the data in the fields, including the technical name of the field, possible metadata that explains more about the field, and what other tables contain this field.</a:t>
            </a:r>
          </a:p>
          <a:p>
            <a:endParaRPr lang="en-US" sz="1600" dirty="0"/>
          </a:p>
          <a:p>
            <a:pPr marL="285750" lvl="0" indent="-285750">
              <a:buFont typeface="Arial" panose="020B0604020202020204" pitchFamily="34" charset="0"/>
              <a:buChar char="•"/>
            </a:pPr>
            <a:r>
              <a:rPr lang="en-US" sz="1600" dirty="0"/>
              <a:t>Clicking on the “</a:t>
            </a:r>
            <a:r>
              <a:rPr lang="en-US" sz="1600" b="1" dirty="0"/>
              <a:t>Valid Values</a:t>
            </a:r>
            <a:r>
              <a:rPr lang="en-US" sz="1600" dirty="0"/>
              <a:t>” button will allow you to select only the values you want.  </a:t>
            </a:r>
          </a:p>
          <a:p>
            <a:r>
              <a:rPr lang="en-US" dirty="0"/>
              <a:t> </a:t>
            </a:r>
          </a:p>
        </p:txBody>
      </p:sp>
    </p:spTree>
    <p:extLst>
      <p:ext uri="{BB962C8B-B14F-4D97-AF65-F5344CB8AC3E}">
        <p14:creationId xmlns:p14="http://schemas.microsoft.com/office/powerpoint/2010/main" val="208886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77" y="319233"/>
            <a:ext cx="2540102" cy="261610"/>
          </a:xfrm>
          <a:prstGeom prst="rect">
            <a:avLst/>
          </a:prstGeom>
          <a:noFill/>
        </p:spPr>
        <p:txBody>
          <a:bodyPr wrap="square" rtlCol="0">
            <a:spAutoFit/>
          </a:bodyPr>
          <a:lstStyle/>
          <a:p>
            <a:r>
              <a:rPr lang="en-US" sz="1100" dirty="0" smtClean="0">
                <a:solidFill>
                  <a:srgbClr val="A6A6A6"/>
                </a:solidFill>
                <a:latin typeface="Arial"/>
                <a:cs typeface="Arial"/>
              </a:rPr>
              <a:t>Hints</a:t>
            </a:r>
            <a:endParaRPr lang="en-US" sz="1100" dirty="0" smtClean="0">
              <a:solidFill>
                <a:srgbClr val="A6A6A6"/>
              </a:solidFill>
              <a:latin typeface="Arial"/>
              <a:cs typeface="Arial"/>
            </a:endParaRPr>
          </a:p>
        </p:txBody>
      </p:sp>
      <p:sp>
        <p:nvSpPr>
          <p:cNvPr id="3" name="Rectangle 2"/>
          <p:cNvSpPr/>
          <p:nvPr/>
        </p:nvSpPr>
        <p:spPr>
          <a:xfrm>
            <a:off x="966159" y="721636"/>
            <a:ext cx="6803366" cy="4893647"/>
          </a:xfrm>
          <a:prstGeom prst="rect">
            <a:avLst/>
          </a:prstGeom>
        </p:spPr>
        <p:txBody>
          <a:bodyPr wrap="square">
            <a:spAutoFit/>
          </a:bodyPr>
          <a:lstStyle/>
          <a:p>
            <a:pPr marL="285750" lvl="0" indent="-285750">
              <a:buFont typeface="Arial" panose="020B0604020202020204" pitchFamily="34" charset="0"/>
              <a:buChar char="•"/>
            </a:pPr>
            <a:r>
              <a:rPr lang="en-US" sz="1400" dirty="0"/>
              <a:t>If you are not sure exactly what data is found in each field, print values for all fields using one of your own students (or yourself) as a “test” and then comparing the output with known values in SIS.  </a:t>
            </a:r>
          </a:p>
          <a:p>
            <a:endParaRPr lang="en-US" sz="1400" dirty="0"/>
          </a:p>
          <a:p>
            <a:pPr marL="285750" lvl="0" indent="-285750">
              <a:buFont typeface="Arial" panose="020B0604020202020204" pitchFamily="34" charset="0"/>
              <a:buChar char="•"/>
            </a:pPr>
            <a:r>
              <a:rPr lang="en-US" sz="1400" dirty="0"/>
              <a:t>Use the “</a:t>
            </a:r>
            <a:r>
              <a:rPr lang="en-US" sz="1400" b="1" dirty="0"/>
              <a:t>Advanced</a:t>
            </a:r>
            <a:r>
              <a:rPr lang="en-US" sz="1400" dirty="0"/>
              <a:t>” button (when using data extracts) to add additional criteria.  This will allow you to limit your population so you don’t have as much editing when you get output.  But everything in the “Additional Criteria” box has to be written in SQL using the technical names of the fields.</a:t>
            </a:r>
          </a:p>
          <a:p>
            <a:endParaRPr lang="en-US" sz="1400" dirty="0"/>
          </a:p>
          <a:p>
            <a:pPr marL="285750" lvl="0" indent="-285750">
              <a:buFont typeface="Arial" panose="020B0604020202020204" pitchFamily="34" charset="0"/>
              <a:buChar char="•"/>
            </a:pPr>
            <a:r>
              <a:rPr lang="en-US" sz="1400" dirty="0"/>
              <a:t>The “no bio” data extracts run more quickly than the other data extracts.   </a:t>
            </a:r>
          </a:p>
          <a:p>
            <a:endParaRPr lang="en-US" sz="1400" dirty="0"/>
          </a:p>
          <a:p>
            <a:pPr marL="285750" lvl="0" indent="-285750">
              <a:buFont typeface="Arial" panose="020B0604020202020204" pitchFamily="34" charset="0"/>
              <a:buChar char="•"/>
            </a:pPr>
            <a:r>
              <a:rPr lang="en-US" sz="1400" dirty="0"/>
              <a:t>Limiting the number of records will allow the queries to run faster so you can refine your query before running the entire report, but don’t forget to take the limit off before running your final query.</a:t>
            </a:r>
          </a:p>
          <a:p>
            <a:endParaRPr lang="en-US" sz="1400" dirty="0"/>
          </a:p>
          <a:p>
            <a:pPr marL="285750" lvl="0" indent="-285750">
              <a:buFont typeface="Arial" panose="020B0604020202020204" pitchFamily="34" charset="0"/>
              <a:buChar char="•"/>
            </a:pPr>
            <a:r>
              <a:rPr lang="en-US" sz="1400" dirty="0"/>
              <a:t>Send to completed reports whenever possible.  This will allow you to continue working instead of waiting for your query to complete.</a:t>
            </a:r>
          </a:p>
          <a:p>
            <a:endParaRPr lang="en-US" sz="1400" dirty="0"/>
          </a:p>
          <a:p>
            <a:pPr marL="285750" lvl="0" indent="-285750">
              <a:buFont typeface="Arial" panose="020B0604020202020204" pitchFamily="34" charset="0"/>
              <a:buChar char="•"/>
            </a:pPr>
            <a:r>
              <a:rPr lang="en-US" sz="1400" dirty="0"/>
              <a:t>Always save your report objects in My Catalog so you can modify them later.  You won’t be happy if you have written a complicated query and then forget to save it!</a:t>
            </a:r>
          </a:p>
          <a:p>
            <a:r>
              <a:rPr lang="en-US" dirty="0"/>
              <a:t> </a:t>
            </a:r>
          </a:p>
        </p:txBody>
      </p:sp>
    </p:spTree>
    <p:extLst>
      <p:ext uri="{BB962C8B-B14F-4D97-AF65-F5344CB8AC3E}">
        <p14:creationId xmlns:p14="http://schemas.microsoft.com/office/powerpoint/2010/main" val="1016266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79969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Indiana University Information Environment</a:t>
            </a:r>
            <a:endParaRPr lang="en-US" dirty="0"/>
          </a:p>
        </p:txBody>
      </p:sp>
      <p:sp>
        <p:nvSpPr>
          <p:cNvPr id="4" name="Content Placeholder 3"/>
          <p:cNvSpPr>
            <a:spLocks noGrp="1"/>
          </p:cNvSpPr>
          <p:nvPr>
            <p:ph idx="1"/>
          </p:nvPr>
        </p:nvSpPr>
        <p:spPr/>
        <p:txBody>
          <a:bodyPr/>
          <a:lstStyle/>
          <a:p>
            <a:r>
              <a:rPr lang="en-US" dirty="0" smtClean="0"/>
              <a:t>Report environment used for university business purposes. </a:t>
            </a:r>
            <a:endParaRPr lang="en-US" dirty="0"/>
          </a:p>
          <a:p>
            <a:r>
              <a:rPr lang="en-US" dirty="0" smtClean="0"/>
              <a:t>User interface with the data warehouse.</a:t>
            </a:r>
            <a:endParaRPr lang="en-US" dirty="0"/>
          </a:p>
          <a:p>
            <a:r>
              <a:rPr lang="en-US" dirty="0" smtClean="0"/>
              <a:t>Reports are created by UITS and other report creators on campus</a:t>
            </a:r>
            <a:r>
              <a:rPr lang="en-US" dirty="0" smtClean="0"/>
              <a:t>.</a:t>
            </a:r>
          </a:p>
          <a:p>
            <a:r>
              <a:rPr lang="en-US" dirty="0" smtClean="0"/>
              <a:t>Updates each night.</a:t>
            </a:r>
            <a:endParaRPr lang="en-US" dirty="0" smtClean="0"/>
          </a:p>
          <a:p>
            <a:r>
              <a:rPr lang="en-US" dirty="0" smtClean="0"/>
              <a:t>Its purpose is for </a:t>
            </a:r>
            <a:r>
              <a:rPr lang="en-US" b="1" dirty="0" smtClean="0"/>
              <a:t>pulling</a:t>
            </a:r>
            <a:r>
              <a:rPr lang="en-US" dirty="0" smtClean="0"/>
              <a:t> data.</a:t>
            </a:r>
          </a:p>
          <a:p>
            <a:r>
              <a:rPr lang="en-US" dirty="0" smtClean="0"/>
              <a:t>It’s beastly.</a:t>
            </a:r>
          </a:p>
          <a:p>
            <a:endParaRPr lang="en-US" dirty="0"/>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4401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019" y="329498"/>
            <a:ext cx="2540102" cy="261610"/>
          </a:xfrm>
          <a:prstGeom prst="rect">
            <a:avLst/>
          </a:prstGeom>
          <a:noFill/>
        </p:spPr>
        <p:txBody>
          <a:bodyPr wrap="square" rtlCol="0">
            <a:spAutoFit/>
          </a:bodyPr>
          <a:lstStyle/>
          <a:p>
            <a:r>
              <a:rPr lang="en-US" sz="1100" dirty="0" smtClean="0">
                <a:solidFill>
                  <a:srgbClr val="A6A6A6"/>
                </a:solidFill>
                <a:latin typeface="Arial"/>
                <a:cs typeface="Arial"/>
              </a:rPr>
              <a:t>Accessing IUIE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758" y="696409"/>
            <a:ext cx="5721685" cy="3807411"/>
          </a:xfrm>
          <a:prstGeom prst="rect">
            <a:avLst/>
          </a:prstGeom>
        </p:spPr>
      </p:pic>
      <p:sp>
        <p:nvSpPr>
          <p:cNvPr id="6" name="TextBox 5"/>
          <p:cNvSpPr txBox="1"/>
          <p:nvPr/>
        </p:nvSpPr>
        <p:spPr>
          <a:xfrm>
            <a:off x="1106905" y="4769853"/>
            <a:ext cx="6058569" cy="307777"/>
          </a:xfrm>
          <a:prstGeom prst="rect">
            <a:avLst/>
          </a:prstGeom>
          <a:noFill/>
        </p:spPr>
        <p:txBody>
          <a:bodyPr wrap="square" rtlCol="0">
            <a:spAutoFit/>
          </a:bodyPr>
          <a:lstStyle/>
          <a:p>
            <a:r>
              <a:rPr lang="en-US" sz="1400" dirty="0" smtClean="0"/>
              <a:t>You may want to access Outlook Web App for this workshop as well.</a:t>
            </a:r>
            <a:endParaRPr lang="en-US" sz="1400" dirty="0"/>
          </a:p>
        </p:txBody>
      </p:sp>
    </p:spTree>
    <p:extLst>
      <p:ext uri="{BB962C8B-B14F-4D97-AF65-F5344CB8AC3E}">
        <p14:creationId xmlns:p14="http://schemas.microsoft.com/office/powerpoint/2010/main" val="348781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019" y="329498"/>
            <a:ext cx="2540102" cy="261610"/>
          </a:xfrm>
          <a:prstGeom prst="rect">
            <a:avLst/>
          </a:prstGeom>
          <a:noFill/>
        </p:spPr>
        <p:txBody>
          <a:bodyPr wrap="square" rtlCol="0">
            <a:spAutoFit/>
          </a:bodyPr>
          <a:lstStyle/>
          <a:p>
            <a:r>
              <a:rPr lang="en-US" sz="1100" dirty="0" smtClean="0">
                <a:solidFill>
                  <a:srgbClr val="A6A6A6"/>
                </a:solidFill>
                <a:latin typeface="Arial"/>
                <a:cs typeface="Arial"/>
              </a:rPr>
              <a:t>Accessing IUIE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4" y="759327"/>
            <a:ext cx="6976433" cy="2948614"/>
          </a:xfrm>
          <a:prstGeom prst="rect">
            <a:avLst/>
          </a:prstGeom>
        </p:spPr>
      </p:pic>
      <p:sp>
        <p:nvSpPr>
          <p:cNvPr id="5" name="TextBox 4"/>
          <p:cNvSpPr txBox="1"/>
          <p:nvPr/>
        </p:nvSpPr>
        <p:spPr>
          <a:xfrm>
            <a:off x="748632" y="3882189"/>
            <a:ext cx="7673896" cy="923330"/>
          </a:xfrm>
          <a:prstGeom prst="rect">
            <a:avLst/>
          </a:prstGeom>
          <a:noFill/>
        </p:spPr>
        <p:txBody>
          <a:bodyPr wrap="none" rtlCol="0">
            <a:spAutoFit/>
          </a:bodyPr>
          <a:lstStyle/>
          <a:p>
            <a:pPr marL="342900" indent="-342900">
              <a:buFont typeface="+mj-lt"/>
              <a:buAutoNum type="arabicPeriod"/>
            </a:pPr>
            <a:r>
              <a:rPr lang="en-US" dirty="0" smtClean="0"/>
              <a:t>IUIE requires both CAS and DUO logins.</a:t>
            </a:r>
          </a:p>
          <a:p>
            <a:pPr marL="342900" indent="-342900">
              <a:buFont typeface="+mj-lt"/>
              <a:buAutoNum type="arabicPeriod"/>
            </a:pPr>
            <a:r>
              <a:rPr lang="en-US" dirty="0" smtClean="0"/>
              <a:t>Users must be approved by data managers to have access to system.</a:t>
            </a:r>
          </a:p>
          <a:p>
            <a:pPr marL="342900" indent="-342900">
              <a:buFont typeface="+mj-lt"/>
              <a:buAutoNum type="arabicPeriod"/>
            </a:pPr>
            <a:r>
              <a:rPr lang="en-US" dirty="0" smtClean="0"/>
              <a:t>Row level access is set by data managers.</a:t>
            </a:r>
            <a:endParaRPr lang="en-US" dirty="0"/>
          </a:p>
        </p:txBody>
      </p:sp>
    </p:spTree>
    <p:extLst>
      <p:ext uri="{BB962C8B-B14F-4D97-AF65-F5344CB8AC3E}">
        <p14:creationId xmlns:p14="http://schemas.microsoft.com/office/powerpoint/2010/main" val="3112869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IUIE</a:t>
            </a:r>
            <a:endParaRPr lang="en-US" dirty="0"/>
          </a:p>
        </p:txBody>
      </p:sp>
      <p:sp>
        <p:nvSpPr>
          <p:cNvPr id="3" name="Text Placeholder 2"/>
          <p:cNvSpPr>
            <a:spLocks noGrp="1"/>
          </p:cNvSpPr>
          <p:nvPr>
            <p:ph type="body" sz="quarter" idx="10"/>
          </p:nvPr>
        </p:nvSpPr>
        <p:spPr/>
        <p:txBody>
          <a:bodyPr/>
          <a:lstStyle/>
          <a:p>
            <a:r>
              <a:rPr lang="en-US" dirty="0" smtClean="0"/>
              <a:t>SECTION 2</a:t>
            </a:r>
            <a:endParaRPr lang="en-US" dirty="0"/>
          </a:p>
        </p:txBody>
      </p:sp>
    </p:spTree>
    <p:extLst>
      <p:ext uri="{BB962C8B-B14F-4D97-AF65-F5344CB8AC3E}">
        <p14:creationId xmlns:p14="http://schemas.microsoft.com/office/powerpoint/2010/main" val="4153811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019" y="329498"/>
            <a:ext cx="2540102" cy="261610"/>
          </a:xfrm>
          <a:prstGeom prst="rect">
            <a:avLst/>
          </a:prstGeom>
          <a:noFill/>
        </p:spPr>
        <p:txBody>
          <a:bodyPr wrap="square" rtlCol="0">
            <a:spAutoFit/>
          </a:bodyPr>
          <a:lstStyle/>
          <a:p>
            <a:r>
              <a:rPr lang="en-US" sz="1100" dirty="0" smtClean="0">
                <a:solidFill>
                  <a:srgbClr val="A6A6A6"/>
                </a:solidFill>
                <a:latin typeface="Arial"/>
                <a:cs typeface="Arial"/>
              </a:rPr>
              <a:t>Navigating IUIE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12" y="713698"/>
            <a:ext cx="7971052" cy="2740702"/>
          </a:xfrm>
          <a:prstGeom prst="rect">
            <a:avLst/>
          </a:prstGeom>
        </p:spPr>
      </p:pic>
      <p:sp>
        <p:nvSpPr>
          <p:cNvPr id="3" name="TextBox 2"/>
          <p:cNvSpPr txBox="1"/>
          <p:nvPr/>
        </p:nvSpPr>
        <p:spPr>
          <a:xfrm>
            <a:off x="374316" y="3588084"/>
            <a:ext cx="3023585" cy="1431161"/>
          </a:xfrm>
          <a:prstGeom prst="rect">
            <a:avLst/>
          </a:prstGeom>
          <a:noFill/>
        </p:spPr>
        <p:txBody>
          <a:bodyPr wrap="none" rtlCol="0">
            <a:spAutoFit/>
          </a:bodyPr>
          <a:lstStyle/>
          <a:p>
            <a:r>
              <a:rPr lang="en-US" sz="1400" dirty="0" smtClean="0"/>
              <a:t>Master Catalog:</a:t>
            </a:r>
          </a:p>
          <a:p>
            <a:pPr marL="285750" indent="-285750">
              <a:buFont typeface="Arial" panose="020B0604020202020204" pitchFamily="34" charset="0"/>
              <a:buChar char="•"/>
            </a:pPr>
            <a:r>
              <a:rPr lang="en-US" sz="1200" dirty="0" smtClean="0"/>
              <a:t>Access every available report in IUIE</a:t>
            </a:r>
          </a:p>
          <a:p>
            <a:r>
              <a:rPr lang="en-US" sz="1400" dirty="0" smtClean="0"/>
              <a:t>Search Bar:</a:t>
            </a:r>
          </a:p>
          <a:p>
            <a:pPr marL="285750" indent="-285750">
              <a:buFont typeface="Arial" panose="020B0604020202020204" pitchFamily="34" charset="0"/>
              <a:buChar char="•"/>
            </a:pPr>
            <a:r>
              <a:rPr lang="en-US" sz="1100" dirty="0" smtClean="0"/>
              <a:t>Common (keyword) term</a:t>
            </a:r>
          </a:p>
          <a:p>
            <a:pPr marL="285750" indent="-285750">
              <a:buFont typeface="Arial" panose="020B0604020202020204" pitchFamily="34" charset="0"/>
              <a:buChar char="•"/>
            </a:pPr>
            <a:r>
              <a:rPr lang="en-US" sz="1100" dirty="0" smtClean="0"/>
              <a:t>Technical name</a:t>
            </a:r>
          </a:p>
          <a:p>
            <a:pPr marL="742950" lvl="1" indent="-285750">
              <a:buFont typeface="Arial" panose="020B0604020202020204" pitchFamily="34" charset="0"/>
              <a:buChar char="•"/>
            </a:pPr>
            <a:r>
              <a:rPr lang="en-US" sz="1100" dirty="0" smtClean="0"/>
              <a:t>Ex: Table: </a:t>
            </a:r>
            <a:r>
              <a:rPr lang="en-US" sz="1100" i="1" dirty="0" smtClean="0"/>
              <a:t>ADM_CUR_APPL_GT</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688007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019" y="329498"/>
            <a:ext cx="2540102" cy="261610"/>
          </a:xfrm>
          <a:prstGeom prst="rect">
            <a:avLst/>
          </a:prstGeom>
          <a:noFill/>
        </p:spPr>
        <p:txBody>
          <a:bodyPr wrap="square" rtlCol="0">
            <a:spAutoFit/>
          </a:bodyPr>
          <a:lstStyle/>
          <a:p>
            <a:r>
              <a:rPr lang="en-US" sz="1100" dirty="0" smtClean="0">
                <a:solidFill>
                  <a:srgbClr val="A6A6A6"/>
                </a:solidFill>
                <a:latin typeface="Arial"/>
                <a:cs typeface="Arial"/>
              </a:rPr>
              <a:t>Navigating IUIE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5" y="661652"/>
            <a:ext cx="7737350" cy="20951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13" y="2523958"/>
            <a:ext cx="4042280" cy="2138948"/>
          </a:xfrm>
          <a:prstGeom prst="rect">
            <a:avLst/>
          </a:prstGeom>
          <a:ln>
            <a:solidFill>
              <a:schemeClr val="tx1"/>
            </a:solidFill>
          </a:ln>
        </p:spPr>
      </p:pic>
      <p:sp>
        <p:nvSpPr>
          <p:cNvPr id="7" name="TextBox 6"/>
          <p:cNvSpPr txBox="1"/>
          <p:nvPr/>
        </p:nvSpPr>
        <p:spPr>
          <a:xfrm>
            <a:off x="4930274" y="2828757"/>
            <a:ext cx="3063751" cy="738664"/>
          </a:xfrm>
          <a:prstGeom prst="rect">
            <a:avLst/>
          </a:prstGeom>
          <a:noFill/>
        </p:spPr>
        <p:txBody>
          <a:bodyPr wrap="square" rtlCol="0">
            <a:spAutoFit/>
          </a:bodyPr>
          <a:lstStyle/>
          <a:p>
            <a:r>
              <a:rPr lang="en-US" sz="1400" dirty="0" smtClean="0"/>
              <a:t>Under Personalize&gt;&gt;Preferences:</a:t>
            </a:r>
          </a:p>
          <a:p>
            <a:pPr marL="285750" indent="-285750">
              <a:buFont typeface="Arial" panose="020B0604020202020204" pitchFamily="34" charset="0"/>
              <a:buChar char="•"/>
            </a:pPr>
            <a:r>
              <a:rPr lang="en-US" sz="1400" dirty="0" smtClean="0"/>
              <a:t>Reduces the number of reports visible in the master catalog</a:t>
            </a:r>
            <a:endParaRPr lang="en-US" sz="1400" dirty="0"/>
          </a:p>
        </p:txBody>
      </p:sp>
    </p:spTree>
    <p:extLst>
      <p:ext uri="{BB962C8B-B14F-4D97-AF65-F5344CB8AC3E}">
        <p14:creationId xmlns:p14="http://schemas.microsoft.com/office/powerpoint/2010/main" val="91286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019" y="329498"/>
            <a:ext cx="2540102" cy="261610"/>
          </a:xfrm>
          <a:prstGeom prst="rect">
            <a:avLst/>
          </a:prstGeom>
          <a:noFill/>
        </p:spPr>
        <p:txBody>
          <a:bodyPr wrap="square" rtlCol="0">
            <a:spAutoFit/>
          </a:bodyPr>
          <a:lstStyle/>
          <a:p>
            <a:r>
              <a:rPr lang="en-US" sz="1100" dirty="0" smtClean="0">
                <a:solidFill>
                  <a:srgbClr val="A6A6A6"/>
                </a:solidFill>
                <a:latin typeface="Arial"/>
                <a:cs typeface="Arial"/>
              </a:rPr>
              <a:t>Navigating IUIE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08" y="689809"/>
            <a:ext cx="2097483" cy="3928089"/>
          </a:xfrm>
          <a:prstGeom prst="rect">
            <a:avLst/>
          </a:prstGeom>
        </p:spPr>
      </p:pic>
      <p:sp>
        <p:nvSpPr>
          <p:cNvPr id="8" name="TextBox 7"/>
          <p:cNvSpPr txBox="1"/>
          <p:nvPr/>
        </p:nvSpPr>
        <p:spPr>
          <a:xfrm>
            <a:off x="4374147" y="962526"/>
            <a:ext cx="3828716" cy="3293209"/>
          </a:xfrm>
          <a:prstGeom prst="rect">
            <a:avLst/>
          </a:prstGeom>
          <a:noFill/>
        </p:spPr>
        <p:txBody>
          <a:bodyPr wrap="square" rtlCol="0">
            <a:spAutoFit/>
          </a:bodyPr>
          <a:lstStyle/>
          <a:p>
            <a:r>
              <a:rPr lang="en-US" sz="1600" u="sng" dirty="0" smtClean="0"/>
              <a:t>My Catalog</a:t>
            </a:r>
            <a:r>
              <a:rPr lang="en-US" sz="1600" dirty="0" smtClean="0"/>
              <a:t>:</a:t>
            </a:r>
          </a:p>
          <a:p>
            <a:pPr marL="285750" indent="-285750">
              <a:buFont typeface="Arial" panose="020B0604020202020204" pitchFamily="34" charset="0"/>
              <a:buChar char="•"/>
            </a:pPr>
            <a:r>
              <a:rPr lang="en-US" sz="1400" dirty="0" smtClean="0"/>
              <a:t>Shared Folders</a:t>
            </a:r>
          </a:p>
          <a:p>
            <a:pPr marL="742950" lvl="1" indent="-285750">
              <a:buFont typeface="Arial" panose="020B0604020202020204" pitchFamily="34" charset="0"/>
              <a:buChar char="•"/>
            </a:pPr>
            <a:r>
              <a:rPr lang="en-US" sz="1200" dirty="0" smtClean="0"/>
              <a:t>Group reports for your office</a:t>
            </a:r>
          </a:p>
          <a:p>
            <a:pPr marL="285750" indent="-285750">
              <a:buFont typeface="Arial" panose="020B0604020202020204" pitchFamily="34" charset="0"/>
              <a:buChar char="•"/>
            </a:pPr>
            <a:r>
              <a:rPr lang="en-US" sz="1400" dirty="0" smtClean="0"/>
              <a:t>Completed Reports</a:t>
            </a:r>
          </a:p>
          <a:p>
            <a:pPr marL="742950" lvl="1" indent="-285750">
              <a:buFont typeface="Arial" panose="020B0604020202020204" pitchFamily="34" charset="0"/>
              <a:buChar char="•"/>
            </a:pPr>
            <a:r>
              <a:rPr lang="en-US" sz="1200" dirty="0" smtClean="0"/>
              <a:t>List of previously ran reports</a:t>
            </a:r>
          </a:p>
          <a:p>
            <a:pPr marL="285750" indent="-285750">
              <a:buFont typeface="Arial" panose="020B0604020202020204" pitchFamily="34" charset="0"/>
              <a:buChar char="•"/>
            </a:pPr>
            <a:r>
              <a:rPr lang="en-US" sz="1400" dirty="0" smtClean="0"/>
              <a:t>Job Log</a:t>
            </a:r>
          </a:p>
          <a:p>
            <a:pPr marL="742950" lvl="1" indent="-285750">
              <a:buFont typeface="Arial" panose="020B0604020202020204" pitchFamily="34" charset="0"/>
              <a:buChar char="•"/>
            </a:pPr>
            <a:r>
              <a:rPr lang="en-US" sz="1200" dirty="0" smtClean="0"/>
              <a:t>Technical details of each report</a:t>
            </a:r>
          </a:p>
          <a:p>
            <a:pPr marL="285750" indent="-285750">
              <a:buFont typeface="Arial" panose="020B0604020202020204" pitchFamily="34" charset="0"/>
              <a:buChar char="•"/>
            </a:pPr>
            <a:r>
              <a:rPr lang="en-US" sz="1400" dirty="0" smtClean="0"/>
              <a:t>New Shortcuts</a:t>
            </a:r>
          </a:p>
          <a:p>
            <a:pPr marL="742950" lvl="1" indent="-285750">
              <a:buFont typeface="Arial" panose="020B0604020202020204" pitchFamily="34" charset="0"/>
              <a:buChar char="•"/>
            </a:pPr>
            <a:r>
              <a:rPr lang="en-US" sz="1200" dirty="0" smtClean="0"/>
              <a:t>Saved reports (poorly named)</a:t>
            </a:r>
          </a:p>
          <a:p>
            <a:pPr marL="285750" indent="-285750">
              <a:buFont typeface="Arial" panose="020B0604020202020204" pitchFamily="34" charset="0"/>
              <a:buChar char="•"/>
            </a:pPr>
            <a:r>
              <a:rPr lang="en-US" sz="1400" dirty="0" smtClean="0"/>
              <a:t>Scheduled Jobs</a:t>
            </a:r>
          </a:p>
          <a:p>
            <a:pPr marL="742950" lvl="1" indent="-285750">
              <a:buFont typeface="Arial" panose="020B0604020202020204" pitchFamily="34" charset="0"/>
              <a:buChar char="•"/>
            </a:pPr>
            <a:r>
              <a:rPr lang="en-US" sz="1200" dirty="0" smtClean="0"/>
              <a:t>Any reports you have scheduled to run</a:t>
            </a:r>
          </a:p>
          <a:p>
            <a:pPr marL="285750" indent="-285750">
              <a:buFont typeface="Arial" panose="020B0604020202020204" pitchFamily="34" charset="0"/>
              <a:buChar char="•"/>
            </a:pPr>
            <a:r>
              <a:rPr lang="en-US" sz="1400" dirty="0" smtClean="0"/>
              <a:t>Any Additional Folders</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endParaRPr lang="en-US" sz="1600" dirty="0" smtClean="0"/>
          </a:p>
          <a:p>
            <a:endParaRPr lang="en-US" dirty="0"/>
          </a:p>
        </p:txBody>
      </p:sp>
    </p:spTree>
    <p:extLst>
      <p:ext uri="{BB962C8B-B14F-4D97-AF65-F5344CB8AC3E}">
        <p14:creationId xmlns:p14="http://schemas.microsoft.com/office/powerpoint/2010/main" val="3319774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IUBloomington-standar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microsoft.com/sharepoint/v3/field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IUBloomington-standard-template</Template>
  <TotalTime>465</TotalTime>
  <Words>883</Words>
  <Application>Microsoft Office PowerPoint</Application>
  <PresentationFormat>On-screen Show (4:3)</PresentationFormat>
  <Paragraphs>128</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IUBloomington-standard-template</vt:lpstr>
      <vt:lpstr>IUIE Reporting Basics Workshop</vt:lpstr>
      <vt:lpstr>What is IUIE?</vt:lpstr>
      <vt:lpstr>Indiana University Information Environment</vt:lpstr>
      <vt:lpstr>PowerPoint Presentation</vt:lpstr>
      <vt:lpstr>PowerPoint Presentation</vt:lpstr>
      <vt:lpstr>Navigating IUIE</vt:lpstr>
      <vt:lpstr>PowerPoint Presentation</vt:lpstr>
      <vt:lpstr>PowerPoint Presentation</vt:lpstr>
      <vt:lpstr>PowerPoint Presentation</vt:lpstr>
      <vt:lpstr>Admission Reports</vt:lpstr>
      <vt:lpstr>PowerPoint Presentation</vt:lpstr>
      <vt:lpstr>PowerPoint Presentation</vt:lpstr>
      <vt:lpstr>PowerPoint Presentation</vt:lpstr>
      <vt:lpstr>PowerPoint Presentation</vt:lpstr>
      <vt:lpstr>PowerPoint Presentation</vt:lpstr>
      <vt:lpstr>Excel Tricks</vt:lpstr>
      <vt:lpstr>PowerPoint Presentation</vt:lpstr>
      <vt:lpstr>PowerPoint Presentation</vt:lpstr>
      <vt:lpstr>Finding the Correct Report</vt:lpstr>
      <vt:lpstr>PowerPoint Presentation</vt:lpstr>
      <vt:lpstr>PowerPoint Presentation</vt:lpstr>
      <vt:lpstr>Helpful Hints</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IUIE Reports Basics Workshop</dc:title>
  <dc:creator>Vinson-Chastain, Anna M.</dc:creator>
  <cp:lastModifiedBy>Vinson-Chastain, Anna M.</cp:lastModifiedBy>
  <cp:revision>38</cp:revision>
  <cp:lastPrinted>2014-06-24T16:10:50Z</cp:lastPrinted>
  <dcterms:created xsi:type="dcterms:W3CDTF">2016-10-13T17:34:38Z</dcterms:created>
  <dcterms:modified xsi:type="dcterms:W3CDTF">2016-10-14T16:36:24Z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